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bd2f6e6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g1bd2f6e6030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d2f6e603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5" name="Google Shape;135;g1bd2f6e6030_0_34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d2f6e603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bd2f6e6030_0_36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d2f6e603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see some of the messages from a sensor type is also co-related to specific set of activities. For e.g., change in temperature reading is co-related to sleeping, increase in Light and Motion sensor count is co-related to washroom</a:t>
            </a:r>
            <a:endParaRPr/>
          </a:p>
        </p:txBody>
      </p:sp>
      <p:sp>
        <p:nvSpPr>
          <p:cNvPr id="155" name="Google Shape;155;g1bd2f6e6030_0_36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d2f6e603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a:p>
            <a:pPr indent="0" lvl="0" marL="0" rtl="0" algn="l">
              <a:spcBef>
                <a:spcPts val="0"/>
              </a:spcBef>
              <a:spcAft>
                <a:spcPts val="0"/>
              </a:spcAft>
              <a:buNone/>
            </a:pPr>
            <a:r>
              <a:rPr lang="en"/>
              <a:t>RF&gt;DT</a:t>
            </a:r>
            <a:endParaRPr/>
          </a:p>
        </p:txBody>
      </p:sp>
      <p:sp>
        <p:nvSpPr>
          <p:cNvPr id="166" name="Google Shape;166;g1bd2f6e6030_0_35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d602c2b65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Resolved Overfitting</a:t>
            </a:r>
            <a:endParaRPr/>
          </a:p>
          <a:p>
            <a:pPr indent="0" lvl="0" marL="0" rtl="0" algn="l">
              <a:spcBef>
                <a:spcPts val="0"/>
              </a:spcBef>
              <a:spcAft>
                <a:spcPts val="0"/>
              </a:spcAft>
              <a:buNone/>
            </a:pPr>
            <a:r>
              <a:rPr lang="en"/>
              <a:t>But comprised a bit on test accuracy</a:t>
            </a:r>
            <a:endParaRPr/>
          </a:p>
          <a:p>
            <a:pPr indent="0" lvl="0" marL="0" rtl="0" algn="l">
              <a:spcBef>
                <a:spcPts val="0"/>
              </a:spcBef>
              <a:spcAft>
                <a:spcPts val="0"/>
              </a:spcAft>
              <a:buNone/>
            </a:pPr>
            <a:r>
              <a:rPr lang="en"/>
              <a:t>Also Not scalable (Model size &gt;7GB)</a:t>
            </a:r>
            <a:endParaRPr/>
          </a:p>
        </p:txBody>
      </p:sp>
      <p:sp>
        <p:nvSpPr>
          <p:cNvPr id="179" name="Google Shape;179;g1bd602c2b65_6_3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d602c2b65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results as hyper tuned RF</a:t>
            </a:r>
            <a:endParaRPr/>
          </a:p>
        </p:txBody>
      </p:sp>
      <p:sp>
        <p:nvSpPr>
          <p:cNvPr id="189" name="Google Shape;189;g1bd602c2b65_6_2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d602c2b65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a:t>
            </a:r>
            <a:endParaRPr/>
          </a:p>
          <a:p>
            <a:pPr indent="0" lvl="0" marL="0" rtl="0" algn="l">
              <a:spcBef>
                <a:spcPts val="0"/>
              </a:spcBef>
              <a:spcAft>
                <a:spcPts val="0"/>
              </a:spcAft>
              <a:buNone/>
            </a:pPr>
            <a:r>
              <a:rPr lang="en"/>
              <a:t>Doesnt overfit</a:t>
            </a:r>
            <a:endParaRPr/>
          </a:p>
          <a:p>
            <a:pPr indent="0" lvl="0" marL="0" rtl="0" algn="l">
              <a:spcBef>
                <a:spcPts val="0"/>
              </a:spcBef>
              <a:spcAft>
                <a:spcPts val="0"/>
              </a:spcAft>
              <a:buNone/>
            </a:pPr>
            <a:r>
              <a:rPr lang="en"/>
              <a:t>Better test accuracy</a:t>
            </a:r>
            <a:endParaRPr/>
          </a:p>
          <a:p>
            <a:pPr indent="0" lvl="0" marL="0" rtl="0" algn="l">
              <a:spcBef>
                <a:spcPts val="0"/>
              </a:spcBef>
              <a:spcAft>
                <a:spcPts val="0"/>
              </a:spcAft>
              <a:buNone/>
            </a:pPr>
            <a:r>
              <a:rPr lang="en"/>
              <a:t>Final model</a:t>
            </a:r>
            <a:endParaRPr/>
          </a:p>
          <a:p>
            <a:pPr indent="0" lvl="0" marL="0" rtl="0" algn="l">
              <a:spcBef>
                <a:spcPts val="0"/>
              </a:spcBef>
              <a:spcAft>
                <a:spcPts val="0"/>
              </a:spcAft>
              <a:buNone/>
            </a:pPr>
            <a:r>
              <a:rPr lang="en"/>
              <a:t>This is for 2k epoch</a:t>
            </a:r>
            <a:endParaRPr/>
          </a:p>
        </p:txBody>
      </p:sp>
      <p:sp>
        <p:nvSpPr>
          <p:cNvPr id="202" name="Google Shape;202;g1bd602c2b65_6_6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d602c2b65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Size </a:t>
            </a:r>
            <a:r>
              <a:rPr lang="en"/>
              <a:t>double</a:t>
            </a:r>
            <a:r>
              <a:rPr lang="en"/>
              <a:t> at a cost of 2-3% accuracy</a:t>
            </a:r>
            <a:endParaRPr/>
          </a:p>
          <a:p>
            <a:pPr indent="0" lvl="0" marL="0" rtl="0" algn="l">
              <a:spcBef>
                <a:spcPts val="0"/>
              </a:spcBef>
              <a:spcAft>
                <a:spcPts val="0"/>
              </a:spcAft>
              <a:buNone/>
            </a:pPr>
            <a:r>
              <a:rPr lang="en"/>
              <a:t>If better model </a:t>
            </a:r>
            <a:r>
              <a:rPr lang="en"/>
              <a:t>priority</a:t>
            </a:r>
            <a:r>
              <a:rPr lang="en"/>
              <a:t> then 4k epoch else 2k</a:t>
            </a:r>
            <a:endParaRPr/>
          </a:p>
        </p:txBody>
      </p:sp>
      <p:sp>
        <p:nvSpPr>
          <p:cNvPr id="212" name="Google Shape;212;g1bd602c2b65_6_5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d2f6e603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bd2f6e6030_0_35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bd2f6e603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activity recognition is a broad area of research that involves recognizing specific human movements based on sensor data. The movements are usually typical activities such as walking, standing, sitting, lying down, going up and down stairs, etc. They may also be more focused activities, such as those types of activities performed in a kitchen or on a factory floor. Sensor data can be recorded remotely, such as video, radar or other wireless methods. Alternatively, the data can be recorded directly on the object by carrying custom hardware or a smartphone with accelerometers and gyroscopes.</a:t>
            </a:r>
            <a:endParaRPr/>
          </a:p>
        </p:txBody>
      </p:sp>
      <p:sp>
        <p:nvSpPr>
          <p:cNvPr id="70" name="Google Shape;70;g1bd2f6e6030_0_26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bd2f6e603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Historically, sensor data for activity recognition has been challenging and time-consuming to collect, and may require custom hardware. Now that the widespread use of smartphones for fitness and health monitoring and other personal tracking devices has made sensor data from these devices more readily available, research efforts targeting human activity recognition have focused on data from these hardware phones. The problem is to predict the class of activity based on sensor data, which is usually one-dimensional or multidimensional. Typically, this problem can be modeled as a univariate or multivariate time series classification task.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is a challenging problem because there is no obvious or direct way to relate the recorded sensor data to a specific human activity and each object may perform activities with significant variation, resulting in changes in the recorded sensor data. The goal is to record object-specific sensor data and corresponding activities, fit a model from that data, and generalize the model to classify the activities of new unseen objects based on their sensor data.</a:t>
            </a:r>
            <a:endParaRPr/>
          </a:p>
          <a:p>
            <a:pPr indent="0" lvl="0" marL="0" rtl="0" algn="l">
              <a:spcBef>
                <a:spcPts val="0"/>
              </a:spcBef>
              <a:spcAft>
                <a:spcPts val="0"/>
              </a:spcAft>
              <a:buNone/>
            </a:pPr>
            <a:r>
              <a:t/>
            </a:r>
            <a:endParaRPr/>
          </a:p>
        </p:txBody>
      </p:sp>
      <p:sp>
        <p:nvSpPr>
          <p:cNvPr id="78" name="Google Shape;78;g1bd2f6e6030_0_7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d2f6e60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rPr>
              <a:t>This dataset represents ambient data collected in homes with volunteer residents. Data are collected continuously while residents perform their normal routines. Ambient PIR motion sensors, door/temperature sensors, and light switch sensors are placed throughout the home of the volunteer. The sensors are placed in locations throughout the home that are related to specific activities of daily living that we wish to capture.\newline</a:t>
            </a:r>
            <a:endParaRPr sz="11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rPr>
              <a:t>The data for numerical and categorical features are captured separately. We had to find an innovative way to stitch the data sets since some data points were not captured in the other data set and we didn't have any primary key to merge the common data points.\newline</a:t>
            </a:r>
            <a:endParaRPr sz="11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150">
                <a:solidFill>
                  <a:schemeClr val="dk1"/>
                </a:solidFill>
                <a:highlight>
                  <a:srgbClr val="FFFFFF"/>
                </a:highlight>
              </a:rPr>
              <a:t>We then carried out the standard data pre-processing which includes,checking for duplicates and missing values, treating outliers of some numerical variables, label encoding the categorical features, MinMax scaling the numerical features and splitting the data into train, test and validation using stratified sampling to maintain the target proportion.\newline</a:t>
            </a:r>
            <a:endParaRPr sz="1150">
              <a:solidFill>
                <a:schemeClr val="dk1"/>
              </a:solidFill>
              <a:highlight>
                <a:srgbClr val="FFFFFF"/>
              </a:highlight>
            </a:endParaRPr>
          </a:p>
          <a:p>
            <a:pPr indent="0" lvl="0" marL="0" rtl="0" algn="l">
              <a:spcBef>
                <a:spcPts val="0"/>
              </a:spcBef>
              <a:spcAft>
                <a:spcPts val="0"/>
              </a:spcAft>
              <a:buNone/>
            </a:pPr>
            <a:r>
              <a:t/>
            </a:r>
            <a:endParaRPr sz="750">
              <a:solidFill>
                <a:schemeClr val="dk1"/>
              </a:solidFill>
              <a:highlight>
                <a:srgbClr val="FFFFFF"/>
              </a:highlight>
            </a:endParaRPr>
          </a:p>
        </p:txBody>
      </p:sp>
      <p:sp>
        <p:nvSpPr>
          <p:cNvPr id="92" name="Google Shape;92;g1bd2f6e6030_0_13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bd2f6e60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bd2f6e6030_0_19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d2f6e60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bd2f6e6030_0_33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d602c2b65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1bd602c2b65_6_1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d2f6e603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bd2f6e6030_0_34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bd602c2b6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dataset represents ambient data collected in homes with volunteer residents. Data are collected continuously while residents perform their normal routines. Ambient PIR motion sensors, door/temperature sensors, and light switch sensors are placed throughout the home of the volunteer. The sensors are placed in locations throughout the home that are related to specific activities of daily living that we wish to capture.</a:t>
            </a:r>
            <a:endParaRPr/>
          </a:p>
          <a:p>
            <a:pPr indent="0" lvl="0" marL="0" rtl="0" algn="l">
              <a:spcBef>
                <a:spcPts val="0"/>
              </a:spcBef>
              <a:spcAft>
                <a:spcPts val="0"/>
              </a:spcAft>
              <a:buClr>
                <a:schemeClr val="dk1"/>
              </a:buClr>
              <a:buSzPts val="1100"/>
              <a:buFont typeface="Arial"/>
              <a:buNone/>
            </a:pPr>
            <a:r>
              <a:rPr lang="en"/>
              <a:t>The data for numerical and categorical features are captured separately. We had to find an innovative way to stitch the data sets since some data points were not captured in the other data set and we didn't have any primary key to merge the common data points.</a:t>
            </a:r>
            <a:endParaRPr/>
          </a:p>
          <a:p>
            <a:pPr indent="0" lvl="0" marL="0" rtl="0" algn="l">
              <a:spcBef>
                <a:spcPts val="0"/>
              </a:spcBef>
              <a:spcAft>
                <a:spcPts val="0"/>
              </a:spcAft>
              <a:buNone/>
            </a:pPr>
            <a:r>
              <a:t/>
            </a:r>
            <a:endParaRPr/>
          </a:p>
        </p:txBody>
      </p:sp>
      <p:sp>
        <p:nvSpPr>
          <p:cNvPr id="127" name="Google Shape;127;g1bd602c2b65_4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ield">
  <p:cSld name="Shield">
    <p:spTree>
      <p:nvGrpSpPr>
        <p:cNvPr id="50" name="Shape 50"/>
        <p:cNvGrpSpPr/>
        <p:nvPr/>
      </p:nvGrpSpPr>
      <p:grpSpPr>
        <a:xfrm>
          <a:off x="0" y="0"/>
          <a:ext cx="0" cy="0"/>
          <a:chOff x="0" y="0"/>
          <a:chExt cx="0" cy="0"/>
        </a:xfrm>
      </p:grpSpPr>
      <p:pic>
        <p:nvPicPr>
          <p:cNvPr descr="shield.png" id="51" name="Google Shape;51;p13"/>
          <p:cNvPicPr preferRelativeResize="0"/>
          <p:nvPr/>
        </p:nvPicPr>
        <p:blipFill rotWithShape="1">
          <a:blip r:embed="rId2">
            <a:alphaModFix/>
          </a:blip>
          <a:srcRect b="0" l="0" r="0" t="0"/>
          <a:stretch/>
        </p:blipFill>
        <p:spPr>
          <a:xfrm>
            <a:off x="5242151" y="897581"/>
            <a:ext cx="3899916" cy="4251960"/>
          </a:xfrm>
          <a:prstGeom prst="rect">
            <a:avLst/>
          </a:prstGeom>
          <a:noFill/>
          <a:ln>
            <a:noFill/>
          </a:ln>
        </p:spPr>
      </p:pic>
      <p:sp>
        <p:nvSpPr>
          <p:cNvPr id="52" name="Google Shape;52;p13"/>
          <p:cNvSpPr txBox="1"/>
          <p:nvPr>
            <p:ph idx="1" type="body"/>
          </p:nvPr>
        </p:nvSpPr>
        <p:spPr>
          <a:xfrm>
            <a:off x="162083" y="3621974"/>
            <a:ext cx="5081100" cy="9420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20000"/>
              </a:lnSpc>
              <a:spcBef>
                <a:spcPts val="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12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12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3" name="Google Shape;53;p13"/>
          <p:cNvSpPr txBox="1"/>
          <p:nvPr>
            <p:ph idx="2" type="body"/>
          </p:nvPr>
        </p:nvSpPr>
        <p:spPr>
          <a:xfrm>
            <a:off x="170020" y="2622289"/>
            <a:ext cx="5066400" cy="9036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dk1"/>
              </a:buClr>
              <a:buSzPts val="1500"/>
              <a:buFont typeface="Arial"/>
              <a:buNone/>
              <a:defRPr b="0" i="1" sz="15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12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12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4" name="Google Shape;54;p13"/>
          <p:cNvSpPr txBox="1"/>
          <p:nvPr>
            <p:ph idx="3" type="body"/>
          </p:nvPr>
        </p:nvSpPr>
        <p:spPr>
          <a:xfrm>
            <a:off x="170018" y="1616363"/>
            <a:ext cx="6399000" cy="9147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dk1"/>
              </a:buClr>
              <a:buSzPts val="2300"/>
              <a:buFont typeface="Arial"/>
              <a:buNone/>
              <a:defRPr b="1" i="0" sz="2300" u="none" cap="none" strike="noStrike">
                <a:solidFill>
                  <a:schemeClr val="dk1"/>
                </a:solidFill>
                <a:latin typeface="Arial"/>
                <a:ea typeface="Arial"/>
                <a:cs typeface="Arial"/>
                <a:sym typeface="Arial"/>
              </a:defRPr>
            </a:lvl1pPr>
            <a:lvl2pPr indent="-361950" lvl="1" marL="914400" marR="0" rtl="0" algn="l">
              <a:spcBef>
                <a:spcPts val="12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12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1200"/>
              </a:spcBef>
              <a:spcAft>
                <a:spcPts val="12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grpSp>
        <p:nvGrpSpPr>
          <p:cNvPr id="55" name="Google Shape;55;p13"/>
          <p:cNvGrpSpPr/>
          <p:nvPr/>
        </p:nvGrpSpPr>
        <p:grpSpPr>
          <a:xfrm>
            <a:off x="-92" y="13322"/>
            <a:ext cx="9144147" cy="556"/>
            <a:chOff x="-122" y="1761975"/>
            <a:chExt cx="12188946" cy="742"/>
          </a:xfrm>
        </p:grpSpPr>
        <p:cxnSp>
          <p:nvCxnSpPr>
            <p:cNvPr id="56" name="Google Shape;56;p13"/>
            <p:cNvCxnSpPr/>
            <p:nvPr/>
          </p:nvCxnSpPr>
          <p:spPr>
            <a:xfrm rot="10800000">
              <a:off x="-122" y="1761975"/>
              <a:ext cx="4059000" cy="0"/>
            </a:xfrm>
            <a:prstGeom prst="straightConnector1">
              <a:avLst/>
            </a:prstGeom>
            <a:noFill/>
            <a:ln cap="flat" cmpd="sng" w="50800">
              <a:solidFill>
                <a:srgbClr val="A5A5A5"/>
              </a:solidFill>
              <a:prstDash val="solid"/>
              <a:round/>
              <a:headEnd len="sm" w="sm" type="none"/>
              <a:tailEnd len="sm" w="sm" type="none"/>
            </a:ln>
          </p:spPr>
        </p:cxnSp>
        <p:cxnSp>
          <p:nvCxnSpPr>
            <p:cNvPr id="57" name="Google Shape;57;p13"/>
            <p:cNvCxnSpPr/>
            <p:nvPr/>
          </p:nvCxnSpPr>
          <p:spPr>
            <a:xfrm rot="10800000">
              <a:off x="4058824" y="1762717"/>
              <a:ext cx="8130000" cy="0"/>
            </a:xfrm>
            <a:prstGeom prst="straightConnector1">
              <a:avLst/>
            </a:prstGeom>
            <a:noFill/>
            <a:ln cap="flat" cmpd="sng" w="50800">
              <a:solidFill>
                <a:srgbClr val="90152A"/>
              </a:solidFill>
              <a:prstDash val="solid"/>
              <a:round/>
              <a:headEnd len="sm" w="sm" type="none"/>
              <a:tailEnd len="sm" w="sm" type="none"/>
            </a:ln>
          </p:spPr>
        </p:cxnSp>
      </p:grpSp>
      <p:pic>
        <p:nvPicPr>
          <p:cNvPr id="58" name="Google Shape;58;p13"/>
          <p:cNvPicPr preferRelativeResize="0"/>
          <p:nvPr/>
        </p:nvPicPr>
        <p:blipFill rotWithShape="1">
          <a:blip r:embed="rId3">
            <a:alphaModFix/>
          </a:blip>
          <a:srcRect b="0" l="0" r="0" t="0"/>
          <a:stretch/>
        </p:blipFill>
        <p:spPr>
          <a:xfrm>
            <a:off x="236061" y="-11206"/>
            <a:ext cx="2004537" cy="1139190"/>
          </a:xfrm>
          <a:prstGeom prst="rect">
            <a:avLst/>
          </a:prstGeom>
          <a:noFill/>
          <a:ln>
            <a:noFill/>
          </a:ln>
        </p:spPr>
      </p:pic>
      <p:grpSp>
        <p:nvGrpSpPr>
          <p:cNvPr id="59" name="Google Shape;59;p13"/>
          <p:cNvGrpSpPr/>
          <p:nvPr/>
        </p:nvGrpSpPr>
        <p:grpSpPr>
          <a:xfrm>
            <a:off x="-92" y="4804640"/>
            <a:ext cx="9144147" cy="338850"/>
            <a:chOff x="-122" y="6406187"/>
            <a:chExt cx="12188946" cy="451800"/>
          </a:xfrm>
        </p:grpSpPr>
        <p:sp>
          <p:nvSpPr>
            <p:cNvPr id="60" name="Google Shape;60;p13"/>
            <p:cNvSpPr/>
            <p:nvPr/>
          </p:nvSpPr>
          <p:spPr>
            <a:xfrm>
              <a:off x="-1" y="6406187"/>
              <a:ext cx="12188700" cy="4518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61" name="Google Shape;61;p13"/>
            <p:cNvCxnSpPr/>
            <p:nvPr/>
          </p:nvCxnSpPr>
          <p:spPr>
            <a:xfrm rot="10800000">
              <a:off x="-122" y="6412992"/>
              <a:ext cx="4059000" cy="0"/>
            </a:xfrm>
            <a:prstGeom prst="straightConnector1">
              <a:avLst/>
            </a:prstGeom>
            <a:noFill/>
            <a:ln cap="flat" cmpd="sng" w="50800">
              <a:solidFill>
                <a:srgbClr val="DF7023"/>
              </a:solidFill>
              <a:prstDash val="solid"/>
              <a:round/>
              <a:headEnd len="sm" w="sm" type="none"/>
              <a:tailEnd len="sm" w="sm" type="none"/>
            </a:ln>
          </p:spPr>
        </p:cxnSp>
        <p:cxnSp>
          <p:nvCxnSpPr>
            <p:cNvPr id="62" name="Google Shape;62;p13"/>
            <p:cNvCxnSpPr/>
            <p:nvPr/>
          </p:nvCxnSpPr>
          <p:spPr>
            <a:xfrm rot="10800000">
              <a:off x="4058824" y="6413734"/>
              <a:ext cx="8130000"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1152875" y="1823625"/>
            <a:ext cx="7127700" cy="9420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2350">
                <a:solidFill>
                  <a:srgbClr val="2A2B2E"/>
                </a:solidFill>
                <a:highlight>
                  <a:srgbClr val="FFFFFF"/>
                </a:highlight>
              </a:rPr>
              <a:t>Human Activity Recognition</a:t>
            </a:r>
            <a:endParaRPr b="1" sz="3450">
              <a:solidFill>
                <a:srgbClr val="2A2B2E"/>
              </a:solidFill>
              <a:highlight>
                <a:srgbClr val="FFFFFF"/>
              </a:highlight>
            </a:endParaRPr>
          </a:p>
          <a:p>
            <a:pPr indent="0" lvl="0" marL="0" marR="0" rtl="0" algn="ctr">
              <a:lnSpc>
                <a:spcPct val="110000"/>
              </a:lnSpc>
              <a:spcBef>
                <a:spcPts val="0"/>
              </a:spcBef>
              <a:spcAft>
                <a:spcPts val="0"/>
              </a:spcAft>
              <a:buClr>
                <a:schemeClr val="dk1"/>
              </a:buClr>
              <a:buSzPts val="770"/>
              <a:buFont typeface="Arial"/>
              <a:buNone/>
            </a:pPr>
            <a:r>
              <a:t/>
            </a:r>
            <a:endParaRPr b="1" sz="2020"/>
          </a:p>
          <a:p>
            <a:pPr indent="0" lvl="0" marL="0" marR="0" rtl="0" algn="ctr">
              <a:lnSpc>
                <a:spcPct val="110000"/>
              </a:lnSpc>
              <a:spcBef>
                <a:spcPts val="0"/>
              </a:spcBef>
              <a:spcAft>
                <a:spcPts val="0"/>
              </a:spcAft>
              <a:buClr>
                <a:schemeClr val="dk1"/>
              </a:buClr>
              <a:buSzPts val="770"/>
              <a:buFont typeface="Arial"/>
              <a:buNone/>
            </a:pPr>
            <a:r>
              <a:rPr lang="en" sz="1370"/>
              <a:t>Daksh Shah</a:t>
            </a:r>
            <a:endParaRPr sz="1370"/>
          </a:p>
          <a:p>
            <a:pPr indent="0" lvl="0" marL="0" marR="0" rtl="0" algn="ctr">
              <a:lnSpc>
                <a:spcPct val="110000"/>
              </a:lnSpc>
              <a:spcBef>
                <a:spcPts val="0"/>
              </a:spcBef>
              <a:spcAft>
                <a:spcPts val="0"/>
              </a:spcAft>
              <a:buClr>
                <a:schemeClr val="dk1"/>
              </a:buClr>
              <a:buSzPts val="770"/>
              <a:buFont typeface="Arial"/>
              <a:buNone/>
            </a:pPr>
            <a:r>
              <a:rPr lang="en" sz="1370"/>
              <a:t>Parth Sharma</a:t>
            </a:r>
            <a:endParaRPr sz="1370"/>
          </a:p>
          <a:p>
            <a:pPr indent="0" lvl="0" marL="0" marR="0" rtl="0" algn="ctr">
              <a:lnSpc>
                <a:spcPct val="110000"/>
              </a:lnSpc>
              <a:spcBef>
                <a:spcPts val="0"/>
              </a:spcBef>
              <a:spcAft>
                <a:spcPts val="0"/>
              </a:spcAft>
              <a:buClr>
                <a:schemeClr val="dk1"/>
              </a:buClr>
              <a:buSzPts val="770"/>
              <a:buFont typeface="Arial"/>
              <a:buNone/>
            </a:pPr>
            <a:r>
              <a:rPr lang="en" sz="1370"/>
              <a:t>Zheng Duan</a:t>
            </a:r>
            <a:endParaRPr sz="137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idx="1" type="body"/>
          </p:nvPr>
        </p:nvSpPr>
        <p:spPr>
          <a:xfrm>
            <a:off x="1155925" y="625950"/>
            <a:ext cx="7127700" cy="477000"/>
          </a:xfrm>
          <a:prstGeom prst="rect">
            <a:avLst/>
          </a:prstGeom>
          <a:noFill/>
          <a:ln>
            <a:noFill/>
          </a:ln>
        </p:spPr>
        <p:txBody>
          <a:bodyPr anchorCtr="0" anchor="ctr"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t/>
            </a:r>
            <a:endParaRPr sz="1370"/>
          </a:p>
          <a:p>
            <a:pPr indent="0" lvl="0" marL="0" marR="0" rtl="0" algn="ctr">
              <a:lnSpc>
                <a:spcPct val="110000"/>
              </a:lnSpc>
              <a:spcBef>
                <a:spcPts val="0"/>
              </a:spcBef>
              <a:spcAft>
                <a:spcPts val="0"/>
              </a:spcAft>
              <a:buClr>
                <a:schemeClr val="dk1"/>
              </a:buClr>
              <a:buSzPts val="770"/>
              <a:buFont typeface="Arial"/>
              <a:buNone/>
            </a:pPr>
            <a:r>
              <a:rPr lang="en" sz="1370"/>
              <a:t>Sensor Message vs Target Frequency</a:t>
            </a:r>
            <a:endParaRPr sz="1370"/>
          </a:p>
          <a:p>
            <a:pPr indent="0" lvl="0" marL="0" marR="0" rtl="0" algn="ctr">
              <a:lnSpc>
                <a:spcPct val="110000"/>
              </a:lnSpc>
              <a:spcBef>
                <a:spcPts val="0"/>
              </a:spcBef>
              <a:spcAft>
                <a:spcPts val="0"/>
              </a:spcAft>
              <a:buClr>
                <a:schemeClr val="dk1"/>
              </a:buClr>
              <a:buSzPts val="770"/>
              <a:buFont typeface="Arial"/>
              <a:buNone/>
            </a:pPr>
            <a:r>
              <a:t/>
            </a:r>
            <a:endParaRPr sz="1370"/>
          </a:p>
        </p:txBody>
      </p:sp>
      <p:sp>
        <p:nvSpPr>
          <p:cNvPr id="138" name="Google Shape;138;p23"/>
          <p:cNvSpPr txBox="1"/>
          <p:nvPr/>
        </p:nvSpPr>
        <p:spPr>
          <a:xfrm>
            <a:off x="3158725" y="195525"/>
            <a:ext cx="31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Bivariate Analysis</a:t>
            </a:r>
            <a:endParaRPr/>
          </a:p>
        </p:txBody>
      </p:sp>
      <p:pic>
        <p:nvPicPr>
          <p:cNvPr id="139" name="Google Shape;139;p23"/>
          <p:cNvPicPr preferRelativeResize="0"/>
          <p:nvPr/>
        </p:nvPicPr>
        <p:blipFill>
          <a:blip r:embed="rId3">
            <a:alphaModFix/>
          </a:blip>
          <a:stretch>
            <a:fillRect/>
          </a:stretch>
        </p:blipFill>
        <p:spPr>
          <a:xfrm>
            <a:off x="529625" y="1024125"/>
            <a:ext cx="8084749" cy="2787300"/>
          </a:xfrm>
          <a:prstGeom prst="rect">
            <a:avLst/>
          </a:prstGeom>
          <a:noFill/>
          <a:ln>
            <a:noFill/>
          </a:ln>
        </p:spPr>
      </p:pic>
      <p:sp>
        <p:nvSpPr>
          <p:cNvPr id="140" name="Google Shape;140;p23"/>
          <p:cNvSpPr txBox="1"/>
          <p:nvPr/>
        </p:nvSpPr>
        <p:spPr>
          <a:xfrm>
            <a:off x="343375" y="3855850"/>
            <a:ext cx="815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also see some of the messages from a sensor type is also co-related to specific set of activities. For e.g., change in temperature reading is co-related to sleeping, increase in Light and Motion sensor count is co-related to washroom.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1" type="body"/>
          </p:nvPr>
        </p:nvSpPr>
        <p:spPr>
          <a:xfrm>
            <a:off x="894975" y="4291525"/>
            <a:ext cx="7127700" cy="10215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t/>
            </a:r>
            <a:endParaRPr sz="1370"/>
          </a:p>
          <a:p>
            <a:pPr indent="0" lvl="0" marL="0" marR="0" rtl="0" algn="ctr">
              <a:lnSpc>
                <a:spcPct val="110000"/>
              </a:lnSpc>
              <a:spcBef>
                <a:spcPts val="0"/>
              </a:spcBef>
              <a:spcAft>
                <a:spcPts val="0"/>
              </a:spcAft>
              <a:buClr>
                <a:schemeClr val="dk1"/>
              </a:buClr>
              <a:buSzPts val="770"/>
              <a:buFont typeface="Arial"/>
              <a:buNone/>
            </a:pPr>
            <a:r>
              <a:rPr lang="en" sz="1370"/>
              <a:t>Hour of the week vs Target Frequency</a:t>
            </a:r>
            <a:endParaRPr sz="1370"/>
          </a:p>
          <a:p>
            <a:pPr indent="0" lvl="0" marL="0" marR="0" rtl="0" algn="ctr">
              <a:lnSpc>
                <a:spcPct val="110000"/>
              </a:lnSpc>
              <a:spcBef>
                <a:spcPts val="0"/>
              </a:spcBef>
              <a:spcAft>
                <a:spcPts val="0"/>
              </a:spcAft>
              <a:buClr>
                <a:schemeClr val="dk1"/>
              </a:buClr>
              <a:buSzPts val="770"/>
              <a:buFont typeface="Arial"/>
              <a:buNone/>
            </a:pPr>
            <a:r>
              <a:t/>
            </a:r>
            <a:endParaRPr sz="1370"/>
          </a:p>
        </p:txBody>
      </p:sp>
      <p:sp>
        <p:nvSpPr>
          <p:cNvPr id="146" name="Google Shape;146;p24"/>
          <p:cNvSpPr txBox="1"/>
          <p:nvPr/>
        </p:nvSpPr>
        <p:spPr>
          <a:xfrm>
            <a:off x="3144425" y="489350"/>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Multivariate Analysis</a:t>
            </a:r>
            <a:endParaRPr/>
          </a:p>
        </p:txBody>
      </p:sp>
      <p:pic>
        <p:nvPicPr>
          <p:cNvPr id="147" name="Google Shape;147;p24"/>
          <p:cNvPicPr preferRelativeResize="0"/>
          <p:nvPr/>
        </p:nvPicPr>
        <p:blipFill>
          <a:blip r:embed="rId3">
            <a:alphaModFix/>
          </a:blip>
          <a:stretch>
            <a:fillRect/>
          </a:stretch>
        </p:blipFill>
        <p:spPr>
          <a:xfrm>
            <a:off x="163200" y="1090375"/>
            <a:ext cx="2760451" cy="1707825"/>
          </a:xfrm>
          <a:prstGeom prst="rect">
            <a:avLst/>
          </a:prstGeom>
          <a:noFill/>
          <a:ln>
            <a:noFill/>
          </a:ln>
        </p:spPr>
      </p:pic>
      <p:pic>
        <p:nvPicPr>
          <p:cNvPr id="148" name="Google Shape;148;p24"/>
          <p:cNvPicPr preferRelativeResize="0"/>
          <p:nvPr/>
        </p:nvPicPr>
        <p:blipFill>
          <a:blip r:embed="rId4">
            <a:alphaModFix/>
          </a:blip>
          <a:stretch>
            <a:fillRect/>
          </a:stretch>
        </p:blipFill>
        <p:spPr>
          <a:xfrm>
            <a:off x="3351300" y="1045786"/>
            <a:ext cx="2760451" cy="1693914"/>
          </a:xfrm>
          <a:prstGeom prst="rect">
            <a:avLst/>
          </a:prstGeom>
          <a:noFill/>
          <a:ln>
            <a:noFill/>
          </a:ln>
        </p:spPr>
      </p:pic>
      <p:pic>
        <p:nvPicPr>
          <p:cNvPr id="149" name="Google Shape;149;p24"/>
          <p:cNvPicPr preferRelativeResize="0"/>
          <p:nvPr/>
        </p:nvPicPr>
        <p:blipFill rotWithShape="1">
          <a:blip r:embed="rId5">
            <a:alphaModFix/>
          </a:blip>
          <a:srcRect b="0" l="-6380" r="6379" t="0"/>
          <a:stretch/>
        </p:blipFill>
        <p:spPr>
          <a:xfrm>
            <a:off x="6340800" y="2846724"/>
            <a:ext cx="2416116" cy="1472400"/>
          </a:xfrm>
          <a:prstGeom prst="rect">
            <a:avLst/>
          </a:prstGeom>
          <a:noFill/>
          <a:ln>
            <a:noFill/>
          </a:ln>
        </p:spPr>
      </p:pic>
      <p:pic>
        <p:nvPicPr>
          <p:cNvPr id="150" name="Google Shape;150;p24"/>
          <p:cNvPicPr preferRelativeResize="0"/>
          <p:nvPr/>
        </p:nvPicPr>
        <p:blipFill>
          <a:blip r:embed="rId6">
            <a:alphaModFix/>
          </a:blip>
          <a:stretch>
            <a:fillRect/>
          </a:stretch>
        </p:blipFill>
        <p:spPr>
          <a:xfrm>
            <a:off x="226475" y="2846723"/>
            <a:ext cx="2760451" cy="1417200"/>
          </a:xfrm>
          <a:prstGeom prst="rect">
            <a:avLst/>
          </a:prstGeom>
          <a:noFill/>
          <a:ln>
            <a:noFill/>
          </a:ln>
        </p:spPr>
      </p:pic>
      <p:pic>
        <p:nvPicPr>
          <p:cNvPr id="151" name="Google Shape;151;p24"/>
          <p:cNvPicPr preferRelativeResize="0"/>
          <p:nvPr/>
        </p:nvPicPr>
        <p:blipFill>
          <a:blip r:embed="rId7">
            <a:alphaModFix/>
          </a:blip>
          <a:stretch>
            <a:fillRect/>
          </a:stretch>
        </p:blipFill>
        <p:spPr>
          <a:xfrm>
            <a:off x="3351300" y="2819125"/>
            <a:ext cx="2851151" cy="1472399"/>
          </a:xfrm>
          <a:prstGeom prst="rect">
            <a:avLst/>
          </a:prstGeom>
          <a:noFill/>
          <a:ln>
            <a:noFill/>
          </a:ln>
        </p:spPr>
      </p:pic>
      <p:sp>
        <p:nvSpPr>
          <p:cNvPr id="152" name="Google Shape;152;p24"/>
          <p:cNvSpPr txBox="1"/>
          <p:nvPr/>
        </p:nvSpPr>
        <p:spPr>
          <a:xfrm>
            <a:off x="6369425" y="938438"/>
            <a:ext cx="2716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a:r>
            <a:r>
              <a:rPr lang="en"/>
              <a:t>o-relation of hour of the day vs Activities:</a:t>
            </a:r>
            <a:endParaRPr/>
          </a:p>
          <a:p>
            <a:pPr indent="-317500" lvl="0" marL="457200" rtl="0" algn="l">
              <a:spcBef>
                <a:spcPts val="0"/>
              </a:spcBef>
              <a:spcAft>
                <a:spcPts val="0"/>
              </a:spcAft>
              <a:buSzPts val="1400"/>
              <a:buChar char="●"/>
            </a:pPr>
            <a:r>
              <a:rPr lang="en"/>
              <a:t>Sleep - 10 pm to 10 am.</a:t>
            </a:r>
            <a:endParaRPr/>
          </a:p>
          <a:p>
            <a:pPr indent="-317500" lvl="0" marL="457200" rtl="0" algn="l">
              <a:spcBef>
                <a:spcPts val="0"/>
              </a:spcBef>
              <a:spcAft>
                <a:spcPts val="0"/>
              </a:spcAft>
              <a:buSzPts val="1400"/>
              <a:buChar char="●"/>
            </a:pPr>
            <a:r>
              <a:rPr lang="en"/>
              <a:t>Work - 10 am to 10pm</a:t>
            </a:r>
            <a:endParaRPr/>
          </a:p>
          <a:p>
            <a:pPr indent="0" lvl="0" marL="0" rtl="0" algn="l">
              <a:spcBef>
                <a:spcPts val="0"/>
              </a:spcBef>
              <a:spcAft>
                <a:spcPts val="0"/>
              </a:spcAft>
              <a:buNone/>
            </a:pPr>
            <a:r>
              <a:rPr lang="en"/>
              <a:t>Getting Ready and Washroom/</a:t>
            </a:r>
            <a:endParaRPr/>
          </a:p>
          <a:p>
            <a:pPr indent="0" lvl="0" marL="0" rtl="0" algn="l">
              <a:spcBef>
                <a:spcPts val="0"/>
              </a:spcBef>
              <a:spcAft>
                <a:spcPts val="0"/>
              </a:spcAft>
              <a:buNone/>
            </a:pPr>
            <a:r>
              <a:rPr lang="en"/>
              <a:t>Prepping for meal and eating, both of them seem to go hand in hand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1" type="body"/>
          </p:nvPr>
        </p:nvSpPr>
        <p:spPr>
          <a:xfrm>
            <a:off x="850975" y="4334850"/>
            <a:ext cx="7127700" cy="9420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t/>
            </a:r>
            <a:endParaRPr sz="1370"/>
          </a:p>
          <a:p>
            <a:pPr indent="0" lvl="0" marL="0" marR="0" rtl="0" algn="ctr">
              <a:lnSpc>
                <a:spcPct val="110000"/>
              </a:lnSpc>
              <a:spcBef>
                <a:spcPts val="0"/>
              </a:spcBef>
              <a:spcAft>
                <a:spcPts val="0"/>
              </a:spcAft>
              <a:buClr>
                <a:schemeClr val="dk1"/>
              </a:buClr>
              <a:buSzPts val="770"/>
              <a:buFont typeface="Arial"/>
              <a:buNone/>
            </a:pPr>
            <a:r>
              <a:rPr lang="en" sz="1370"/>
              <a:t>Sensor count and time vs Target Bubble-plot</a:t>
            </a:r>
            <a:endParaRPr sz="1370"/>
          </a:p>
          <a:p>
            <a:pPr indent="0" lvl="0" marL="0" marR="0" rtl="0" algn="ctr">
              <a:lnSpc>
                <a:spcPct val="110000"/>
              </a:lnSpc>
              <a:spcBef>
                <a:spcPts val="0"/>
              </a:spcBef>
              <a:spcAft>
                <a:spcPts val="0"/>
              </a:spcAft>
              <a:buClr>
                <a:schemeClr val="dk1"/>
              </a:buClr>
              <a:buSzPts val="770"/>
              <a:buFont typeface="Arial"/>
              <a:buNone/>
            </a:pPr>
            <a:r>
              <a:t/>
            </a:r>
            <a:endParaRPr sz="1370"/>
          </a:p>
        </p:txBody>
      </p:sp>
      <p:sp>
        <p:nvSpPr>
          <p:cNvPr id="158" name="Google Shape;158;p25"/>
          <p:cNvSpPr txBox="1"/>
          <p:nvPr/>
        </p:nvSpPr>
        <p:spPr>
          <a:xfrm>
            <a:off x="3144425" y="489350"/>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Multivariate Analysis</a:t>
            </a:r>
            <a:endParaRPr/>
          </a:p>
        </p:txBody>
      </p:sp>
      <p:pic>
        <p:nvPicPr>
          <p:cNvPr id="159" name="Google Shape;159;p25"/>
          <p:cNvPicPr preferRelativeResize="0"/>
          <p:nvPr/>
        </p:nvPicPr>
        <p:blipFill>
          <a:blip r:embed="rId3">
            <a:alphaModFix/>
          </a:blip>
          <a:stretch>
            <a:fillRect/>
          </a:stretch>
        </p:blipFill>
        <p:spPr>
          <a:xfrm>
            <a:off x="1075250" y="903875"/>
            <a:ext cx="3070705" cy="1810275"/>
          </a:xfrm>
          <a:prstGeom prst="rect">
            <a:avLst/>
          </a:prstGeom>
          <a:noFill/>
          <a:ln>
            <a:noFill/>
          </a:ln>
        </p:spPr>
      </p:pic>
      <p:pic>
        <p:nvPicPr>
          <p:cNvPr id="160" name="Google Shape;160;p25"/>
          <p:cNvPicPr preferRelativeResize="0"/>
          <p:nvPr/>
        </p:nvPicPr>
        <p:blipFill>
          <a:blip r:embed="rId4">
            <a:alphaModFix/>
          </a:blip>
          <a:stretch>
            <a:fillRect/>
          </a:stretch>
        </p:blipFill>
        <p:spPr>
          <a:xfrm>
            <a:off x="4364925" y="2754225"/>
            <a:ext cx="2924601" cy="1744000"/>
          </a:xfrm>
          <a:prstGeom prst="rect">
            <a:avLst/>
          </a:prstGeom>
          <a:noFill/>
          <a:ln>
            <a:noFill/>
          </a:ln>
        </p:spPr>
      </p:pic>
      <p:pic>
        <p:nvPicPr>
          <p:cNvPr id="161" name="Google Shape;161;p25"/>
          <p:cNvPicPr preferRelativeResize="0"/>
          <p:nvPr/>
        </p:nvPicPr>
        <p:blipFill>
          <a:blip r:embed="rId5">
            <a:alphaModFix/>
          </a:blip>
          <a:stretch>
            <a:fillRect/>
          </a:stretch>
        </p:blipFill>
        <p:spPr>
          <a:xfrm>
            <a:off x="1041113" y="2685400"/>
            <a:ext cx="3138974" cy="1881650"/>
          </a:xfrm>
          <a:prstGeom prst="rect">
            <a:avLst/>
          </a:prstGeom>
          <a:noFill/>
          <a:ln>
            <a:noFill/>
          </a:ln>
        </p:spPr>
      </p:pic>
      <p:sp>
        <p:nvSpPr>
          <p:cNvPr id="162" name="Google Shape;162;p25"/>
          <p:cNvSpPr txBox="1"/>
          <p:nvPr/>
        </p:nvSpPr>
        <p:spPr>
          <a:xfrm>
            <a:off x="6840625" y="3517350"/>
            <a:ext cx="19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 name="Google Shape;163;p25"/>
          <p:cNvSpPr txBox="1"/>
          <p:nvPr/>
        </p:nvSpPr>
        <p:spPr>
          <a:xfrm>
            <a:off x="4364925" y="903875"/>
            <a:ext cx="4612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mix of Sensor count and time since last sensor capture are co-related to specific activities, such as,</a:t>
            </a:r>
            <a:endParaRPr/>
          </a:p>
          <a:p>
            <a:pPr indent="-317500" lvl="0" marL="457200" rtl="0" algn="l">
              <a:spcBef>
                <a:spcPts val="0"/>
              </a:spcBef>
              <a:spcAft>
                <a:spcPts val="0"/>
              </a:spcAft>
              <a:buSzPts val="1400"/>
              <a:buAutoNum type="arabicPeriod"/>
            </a:pPr>
            <a:r>
              <a:rPr lang="en"/>
              <a:t>Kitchen sensor having high sensor count and low sensor time are co-related to </a:t>
            </a:r>
            <a:r>
              <a:rPr lang="en"/>
              <a:t>prepping</a:t>
            </a:r>
            <a:r>
              <a:rPr lang="en"/>
              <a:t> for meal or eating.</a:t>
            </a:r>
            <a:endParaRPr/>
          </a:p>
          <a:p>
            <a:pPr indent="-317500" lvl="0" marL="457200" rtl="0" algn="l">
              <a:spcBef>
                <a:spcPts val="0"/>
              </a:spcBef>
              <a:spcAft>
                <a:spcPts val="0"/>
              </a:spcAft>
              <a:buSzPts val="1400"/>
              <a:buAutoNum type="arabicPeriod"/>
            </a:pPr>
            <a:r>
              <a:rPr lang="en">
                <a:solidFill>
                  <a:schemeClr val="dk1"/>
                </a:solidFill>
              </a:rPr>
              <a:t>Bedroom </a:t>
            </a:r>
            <a:r>
              <a:rPr lang="en">
                <a:solidFill>
                  <a:schemeClr val="dk1"/>
                </a:solidFill>
              </a:rPr>
              <a:t>sensor having high sensor count and low sensor time are co-related to sleeping.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idx="1" type="body"/>
          </p:nvPr>
        </p:nvSpPr>
        <p:spPr>
          <a:xfrm>
            <a:off x="2260575" y="830450"/>
            <a:ext cx="14655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Decision Tree</a:t>
            </a:r>
            <a:endParaRPr b="1" sz="1370"/>
          </a:p>
        </p:txBody>
      </p:sp>
      <p:sp>
        <p:nvSpPr>
          <p:cNvPr id="169" name="Google Shape;169;p26"/>
          <p:cNvSpPr txBox="1"/>
          <p:nvPr/>
        </p:nvSpPr>
        <p:spPr>
          <a:xfrm>
            <a:off x="3301800" y="2246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Modelling</a:t>
            </a:r>
            <a:endParaRPr/>
          </a:p>
        </p:txBody>
      </p:sp>
      <p:pic>
        <p:nvPicPr>
          <p:cNvPr id="170" name="Google Shape;170;p26"/>
          <p:cNvPicPr preferRelativeResize="0"/>
          <p:nvPr/>
        </p:nvPicPr>
        <p:blipFill>
          <a:blip r:embed="rId3">
            <a:alphaModFix/>
          </a:blip>
          <a:stretch>
            <a:fillRect/>
          </a:stretch>
        </p:blipFill>
        <p:spPr>
          <a:xfrm>
            <a:off x="30800" y="1138550"/>
            <a:ext cx="4318650" cy="1671875"/>
          </a:xfrm>
          <a:prstGeom prst="rect">
            <a:avLst/>
          </a:prstGeom>
          <a:noFill/>
          <a:ln>
            <a:noFill/>
          </a:ln>
        </p:spPr>
      </p:pic>
      <p:pic>
        <p:nvPicPr>
          <p:cNvPr id="171" name="Google Shape;171;p26"/>
          <p:cNvPicPr preferRelativeResize="0"/>
          <p:nvPr/>
        </p:nvPicPr>
        <p:blipFill>
          <a:blip r:embed="rId4">
            <a:alphaModFix/>
          </a:blip>
          <a:stretch>
            <a:fillRect/>
          </a:stretch>
        </p:blipFill>
        <p:spPr>
          <a:xfrm>
            <a:off x="0" y="2810425"/>
            <a:ext cx="4227825" cy="1932475"/>
          </a:xfrm>
          <a:prstGeom prst="rect">
            <a:avLst/>
          </a:prstGeom>
          <a:noFill/>
          <a:ln>
            <a:noFill/>
          </a:ln>
        </p:spPr>
      </p:pic>
      <p:pic>
        <p:nvPicPr>
          <p:cNvPr id="172" name="Google Shape;172;p26"/>
          <p:cNvPicPr preferRelativeResize="0"/>
          <p:nvPr/>
        </p:nvPicPr>
        <p:blipFill>
          <a:blip r:embed="rId5">
            <a:alphaModFix/>
          </a:blip>
          <a:stretch>
            <a:fillRect/>
          </a:stretch>
        </p:blipFill>
        <p:spPr>
          <a:xfrm>
            <a:off x="4923900" y="2795925"/>
            <a:ext cx="4046825" cy="1961475"/>
          </a:xfrm>
          <a:prstGeom prst="rect">
            <a:avLst/>
          </a:prstGeom>
          <a:noFill/>
          <a:ln>
            <a:noFill/>
          </a:ln>
        </p:spPr>
      </p:pic>
      <p:pic>
        <p:nvPicPr>
          <p:cNvPr id="173" name="Google Shape;173;p26"/>
          <p:cNvPicPr preferRelativeResize="0"/>
          <p:nvPr/>
        </p:nvPicPr>
        <p:blipFill>
          <a:blip r:embed="rId3">
            <a:alphaModFix/>
          </a:blip>
          <a:stretch>
            <a:fillRect/>
          </a:stretch>
        </p:blipFill>
        <p:spPr>
          <a:xfrm>
            <a:off x="4825350" y="1138550"/>
            <a:ext cx="4318650" cy="1671875"/>
          </a:xfrm>
          <a:prstGeom prst="rect">
            <a:avLst/>
          </a:prstGeom>
          <a:noFill/>
          <a:ln>
            <a:noFill/>
          </a:ln>
        </p:spPr>
      </p:pic>
      <p:sp>
        <p:nvSpPr>
          <p:cNvPr id="174" name="Google Shape;174;p26"/>
          <p:cNvSpPr txBox="1"/>
          <p:nvPr/>
        </p:nvSpPr>
        <p:spPr>
          <a:xfrm>
            <a:off x="4143450" y="16423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endParaRPr/>
          </a:p>
        </p:txBody>
      </p:sp>
      <p:sp>
        <p:nvSpPr>
          <p:cNvPr id="175" name="Google Shape;175;p26"/>
          <p:cNvSpPr txBox="1"/>
          <p:nvPr/>
        </p:nvSpPr>
        <p:spPr>
          <a:xfrm>
            <a:off x="4231050" y="3493175"/>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a:t>
            </a:r>
            <a:endParaRPr/>
          </a:p>
        </p:txBody>
      </p:sp>
      <p:sp>
        <p:nvSpPr>
          <p:cNvPr id="176" name="Google Shape;176;p26"/>
          <p:cNvSpPr txBox="1"/>
          <p:nvPr>
            <p:ph idx="1" type="body"/>
          </p:nvPr>
        </p:nvSpPr>
        <p:spPr>
          <a:xfrm>
            <a:off x="6798200" y="830450"/>
            <a:ext cx="14655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Random Forest</a:t>
            </a:r>
            <a:endParaRPr b="1" sz="137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 type="body"/>
          </p:nvPr>
        </p:nvSpPr>
        <p:spPr>
          <a:xfrm>
            <a:off x="2854300" y="830450"/>
            <a:ext cx="45498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Hyper-parameter Tuned Random Forest</a:t>
            </a:r>
            <a:endParaRPr b="1" sz="1370"/>
          </a:p>
        </p:txBody>
      </p:sp>
      <p:sp>
        <p:nvSpPr>
          <p:cNvPr id="182" name="Google Shape;182;p27"/>
          <p:cNvSpPr txBox="1"/>
          <p:nvPr/>
        </p:nvSpPr>
        <p:spPr>
          <a:xfrm>
            <a:off x="3301800" y="2246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Modelling</a:t>
            </a:r>
            <a:endParaRPr/>
          </a:p>
        </p:txBody>
      </p:sp>
      <p:sp>
        <p:nvSpPr>
          <p:cNvPr id="183" name="Google Shape;183;p27"/>
          <p:cNvSpPr txBox="1"/>
          <p:nvPr/>
        </p:nvSpPr>
        <p:spPr>
          <a:xfrm>
            <a:off x="1954425"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endParaRPr/>
          </a:p>
        </p:txBody>
      </p:sp>
      <p:sp>
        <p:nvSpPr>
          <p:cNvPr id="184" name="Google Shape;184;p27"/>
          <p:cNvSpPr txBox="1"/>
          <p:nvPr/>
        </p:nvSpPr>
        <p:spPr>
          <a:xfrm>
            <a:off x="6434400"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a:t>
            </a:r>
            <a:endParaRPr/>
          </a:p>
        </p:txBody>
      </p:sp>
      <p:pic>
        <p:nvPicPr>
          <p:cNvPr id="185" name="Google Shape;185;p27"/>
          <p:cNvPicPr preferRelativeResize="0"/>
          <p:nvPr/>
        </p:nvPicPr>
        <p:blipFill>
          <a:blip r:embed="rId3">
            <a:alphaModFix/>
          </a:blip>
          <a:stretch>
            <a:fillRect/>
          </a:stretch>
        </p:blipFill>
        <p:spPr>
          <a:xfrm>
            <a:off x="128438" y="1765725"/>
            <a:ext cx="4333875" cy="2828925"/>
          </a:xfrm>
          <a:prstGeom prst="rect">
            <a:avLst/>
          </a:prstGeom>
          <a:noFill/>
          <a:ln>
            <a:noFill/>
          </a:ln>
        </p:spPr>
      </p:pic>
      <p:pic>
        <p:nvPicPr>
          <p:cNvPr id="186" name="Google Shape;186;p27"/>
          <p:cNvPicPr preferRelativeResize="0"/>
          <p:nvPr/>
        </p:nvPicPr>
        <p:blipFill>
          <a:blip r:embed="rId4">
            <a:alphaModFix/>
          </a:blip>
          <a:stretch>
            <a:fillRect/>
          </a:stretch>
        </p:blipFill>
        <p:spPr>
          <a:xfrm>
            <a:off x="4664788" y="1770275"/>
            <a:ext cx="4376887" cy="28198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idx="1" type="body"/>
          </p:nvPr>
        </p:nvSpPr>
        <p:spPr>
          <a:xfrm>
            <a:off x="2260575" y="830450"/>
            <a:ext cx="14655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OneVsOne</a:t>
            </a:r>
            <a:r>
              <a:rPr b="1" lang="en" sz="1370"/>
              <a:t> RF</a:t>
            </a:r>
            <a:endParaRPr b="1" sz="1370"/>
          </a:p>
        </p:txBody>
      </p:sp>
      <p:sp>
        <p:nvSpPr>
          <p:cNvPr id="192" name="Google Shape;192;p28"/>
          <p:cNvSpPr txBox="1"/>
          <p:nvPr/>
        </p:nvSpPr>
        <p:spPr>
          <a:xfrm>
            <a:off x="3301800" y="2246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Modelling</a:t>
            </a:r>
            <a:endParaRPr/>
          </a:p>
        </p:txBody>
      </p:sp>
      <p:sp>
        <p:nvSpPr>
          <p:cNvPr id="193" name="Google Shape;193;p28"/>
          <p:cNvSpPr txBox="1"/>
          <p:nvPr/>
        </p:nvSpPr>
        <p:spPr>
          <a:xfrm>
            <a:off x="4143450" y="16423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endParaRPr/>
          </a:p>
        </p:txBody>
      </p:sp>
      <p:sp>
        <p:nvSpPr>
          <p:cNvPr id="194" name="Google Shape;194;p28"/>
          <p:cNvSpPr txBox="1"/>
          <p:nvPr/>
        </p:nvSpPr>
        <p:spPr>
          <a:xfrm>
            <a:off x="4231050" y="3493175"/>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a:t>
            </a:r>
            <a:endParaRPr/>
          </a:p>
        </p:txBody>
      </p:sp>
      <p:sp>
        <p:nvSpPr>
          <p:cNvPr id="195" name="Google Shape;195;p28"/>
          <p:cNvSpPr txBox="1"/>
          <p:nvPr>
            <p:ph idx="1" type="body"/>
          </p:nvPr>
        </p:nvSpPr>
        <p:spPr>
          <a:xfrm>
            <a:off x="6798200" y="830450"/>
            <a:ext cx="1465500" cy="308100"/>
          </a:xfrm>
          <a:prstGeom prst="rect">
            <a:avLst/>
          </a:prstGeom>
          <a:noFill/>
          <a:ln>
            <a:noFill/>
          </a:ln>
        </p:spPr>
        <p:txBody>
          <a:bodyPr anchorCtr="0" anchor="t" bIns="34275" lIns="68575" spcFirstLastPara="1" rIns="68575" wrap="square" tIns="34275">
            <a:noAutofit/>
          </a:bodyPr>
          <a:lstStyle/>
          <a:p>
            <a:pPr indent="0" lvl="0" marL="0" rtl="0" algn="ctr">
              <a:lnSpc>
                <a:spcPct val="110000"/>
              </a:lnSpc>
              <a:spcBef>
                <a:spcPts val="0"/>
              </a:spcBef>
              <a:spcAft>
                <a:spcPts val="0"/>
              </a:spcAft>
              <a:buClr>
                <a:schemeClr val="dk1"/>
              </a:buClr>
              <a:buSzPts val="770"/>
              <a:buFont typeface="Arial"/>
              <a:buNone/>
            </a:pPr>
            <a:r>
              <a:rPr b="1" lang="en" sz="1370"/>
              <a:t>OneVsRest RF</a:t>
            </a:r>
            <a:endParaRPr b="1" sz="1370"/>
          </a:p>
        </p:txBody>
      </p:sp>
      <p:pic>
        <p:nvPicPr>
          <p:cNvPr id="196" name="Google Shape;196;p28"/>
          <p:cNvPicPr preferRelativeResize="0"/>
          <p:nvPr/>
        </p:nvPicPr>
        <p:blipFill>
          <a:blip r:embed="rId3">
            <a:alphaModFix/>
          </a:blip>
          <a:stretch>
            <a:fillRect/>
          </a:stretch>
        </p:blipFill>
        <p:spPr>
          <a:xfrm>
            <a:off x="4825350" y="2762525"/>
            <a:ext cx="4145101" cy="2028275"/>
          </a:xfrm>
          <a:prstGeom prst="rect">
            <a:avLst/>
          </a:prstGeom>
          <a:noFill/>
          <a:ln>
            <a:noFill/>
          </a:ln>
        </p:spPr>
      </p:pic>
      <p:pic>
        <p:nvPicPr>
          <p:cNvPr id="197" name="Google Shape;197;p28"/>
          <p:cNvPicPr preferRelativeResize="0"/>
          <p:nvPr/>
        </p:nvPicPr>
        <p:blipFill>
          <a:blip r:embed="rId4">
            <a:alphaModFix/>
          </a:blip>
          <a:stretch>
            <a:fillRect/>
          </a:stretch>
        </p:blipFill>
        <p:spPr>
          <a:xfrm>
            <a:off x="117575" y="2810425"/>
            <a:ext cx="4145100" cy="1918150"/>
          </a:xfrm>
          <a:prstGeom prst="rect">
            <a:avLst/>
          </a:prstGeom>
          <a:noFill/>
          <a:ln>
            <a:noFill/>
          </a:ln>
        </p:spPr>
      </p:pic>
      <p:pic>
        <p:nvPicPr>
          <p:cNvPr id="198" name="Google Shape;198;p28"/>
          <p:cNvPicPr preferRelativeResize="0"/>
          <p:nvPr/>
        </p:nvPicPr>
        <p:blipFill>
          <a:blip r:embed="rId5">
            <a:alphaModFix/>
          </a:blip>
          <a:stretch>
            <a:fillRect/>
          </a:stretch>
        </p:blipFill>
        <p:spPr>
          <a:xfrm>
            <a:off x="62825" y="1138550"/>
            <a:ext cx="4080626" cy="1671875"/>
          </a:xfrm>
          <a:prstGeom prst="rect">
            <a:avLst/>
          </a:prstGeom>
          <a:noFill/>
          <a:ln>
            <a:noFill/>
          </a:ln>
        </p:spPr>
      </p:pic>
      <p:pic>
        <p:nvPicPr>
          <p:cNvPr id="199" name="Google Shape;199;p28"/>
          <p:cNvPicPr preferRelativeResize="0"/>
          <p:nvPr/>
        </p:nvPicPr>
        <p:blipFill>
          <a:blip r:embed="rId6">
            <a:alphaModFix/>
          </a:blip>
          <a:stretch>
            <a:fillRect/>
          </a:stretch>
        </p:blipFill>
        <p:spPr>
          <a:xfrm>
            <a:off x="4825350" y="1037275"/>
            <a:ext cx="4145100" cy="1773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idx="1" type="body"/>
          </p:nvPr>
        </p:nvSpPr>
        <p:spPr>
          <a:xfrm>
            <a:off x="3541050" y="773225"/>
            <a:ext cx="27828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XGBoost @2k epoch</a:t>
            </a:r>
            <a:endParaRPr b="1" sz="1370"/>
          </a:p>
        </p:txBody>
      </p:sp>
      <p:sp>
        <p:nvSpPr>
          <p:cNvPr id="205" name="Google Shape;205;p29"/>
          <p:cNvSpPr txBox="1"/>
          <p:nvPr/>
        </p:nvSpPr>
        <p:spPr>
          <a:xfrm>
            <a:off x="3301800" y="2246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Modelling</a:t>
            </a:r>
            <a:endParaRPr/>
          </a:p>
        </p:txBody>
      </p:sp>
      <p:sp>
        <p:nvSpPr>
          <p:cNvPr id="206" name="Google Shape;206;p29"/>
          <p:cNvSpPr txBox="1"/>
          <p:nvPr/>
        </p:nvSpPr>
        <p:spPr>
          <a:xfrm>
            <a:off x="1954425"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endParaRPr/>
          </a:p>
        </p:txBody>
      </p:sp>
      <p:sp>
        <p:nvSpPr>
          <p:cNvPr id="207" name="Google Shape;207;p29"/>
          <p:cNvSpPr txBox="1"/>
          <p:nvPr/>
        </p:nvSpPr>
        <p:spPr>
          <a:xfrm>
            <a:off x="6434400"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a:t>
            </a:r>
            <a:endParaRPr/>
          </a:p>
        </p:txBody>
      </p:sp>
      <p:pic>
        <p:nvPicPr>
          <p:cNvPr id="208" name="Google Shape;208;p29"/>
          <p:cNvPicPr preferRelativeResize="0"/>
          <p:nvPr/>
        </p:nvPicPr>
        <p:blipFill>
          <a:blip r:embed="rId3">
            <a:alphaModFix/>
          </a:blip>
          <a:stretch>
            <a:fillRect/>
          </a:stretch>
        </p:blipFill>
        <p:spPr>
          <a:xfrm>
            <a:off x="161925" y="1715675"/>
            <a:ext cx="4410075" cy="2838450"/>
          </a:xfrm>
          <a:prstGeom prst="rect">
            <a:avLst/>
          </a:prstGeom>
          <a:noFill/>
          <a:ln>
            <a:noFill/>
          </a:ln>
        </p:spPr>
      </p:pic>
      <p:pic>
        <p:nvPicPr>
          <p:cNvPr id="209" name="Google Shape;209;p29"/>
          <p:cNvPicPr preferRelativeResize="0"/>
          <p:nvPr/>
        </p:nvPicPr>
        <p:blipFill>
          <a:blip r:embed="rId4">
            <a:alphaModFix/>
          </a:blip>
          <a:stretch>
            <a:fillRect/>
          </a:stretch>
        </p:blipFill>
        <p:spPr>
          <a:xfrm>
            <a:off x="4641750" y="1715663"/>
            <a:ext cx="4267200" cy="27180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3541050" y="773225"/>
            <a:ext cx="2782800" cy="308100"/>
          </a:xfrm>
          <a:prstGeom prst="rect">
            <a:avLst/>
          </a:prstGeom>
          <a:noFill/>
          <a:ln>
            <a:noFill/>
          </a:ln>
        </p:spPr>
        <p:txBody>
          <a:bodyPr anchorCtr="0" anchor="t" bIns="34275" lIns="68575" spcFirstLastPara="1" rIns="68575" wrap="square" tIns="34275">
            <a:noAutofit/>
          </a:bodyPr>
          <a:lstStyle/>
          <a:p>
            <a:pPr indent="0" lvl="0" marL="0" marR="0" rtl="0" algn="ctr">
              <a:lnSpc>
                <a:spcPct val="110000"/>
              </a:lnSpc>
              <a:spcBef>
                <a:spcPts val="0"/>
              </a:spcBef>
              <a:spcAft>
                <a:spcPts val="0"/>
              </a:spcAft>
              <a:buClr>
                <a:schemeClr val="dk1"/>
              </a:buClr>
              <a:buSzPts val="770"/>
              <a:buFont typeface="Arial"/>
              <a:buNone/>
            </a:pPr>
            <a:r>
              <a:rPr b="1" lang="en" sz="1370"/>
              <a:t>XGBoost @4k epoch</a:t>
            </a:r>
            <a:endParaRPr b="1" sz="1370"/>
          </a:p>
        </p:txBody>
      </p:sp>
      <p:sp>
        <p:nvSpPr>
          <p:cNvPr id="215" name="Google Shape;215;p30"/>
          <p:cNvSpPr txBox="1"/>
          <p:nvPr/>
        </p:nvSpPr>
        <p:spPr>
          <a:xfrm>
            <a:off x="3301800" y="2246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Modelling</a:t>
            </a:r>
            <a:endParaRPr/>
          </a:p>
        </p:txBody>
      </p:sp>
      <p:sp>
        <p:nvSpPr>
          <p:cNvPr id="216" name="Google Shape;216;p30"/>
          <p:cNvSpPr txBox="1"/>
          <p:nvPr/>
        </p:nvSpPr>
        <p:spPr>
          <a:xfrm>
            <a:off x="1954425"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endParaRPr/>
          </a:p>
        </p:txBody>
      </p:sp>
      <p:sp>
        <p:nvSpPr>
          <p:cNvPr id="217" name="Google Shape;217;p30"/>
          <p:cNvSpPr txBox="1"/>
          <p:nvPr/>
        </p:nvSpPr>
        <p:spPr>
          <a:xfrm>
            <a:off x="6434400" y="1427750"/>
            <a:ext cx="6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a:t>
            </a:r>
            <a:endParaRPr/>
          </a:p>
        </p:txBody>
      </p:sp>
      <p:pic>
        <p:nvPicPr>
          <p:cNvPr id="218" name="Google Shape;218;p30"/>
          <p:cNvPicPr preferRelativeResize="0"/>
          <p:nvPr/>
        </p:nvPicPr>
        <p:blipFill>
          <a:blip r:embed="rId3">
            <a:alphaModFix/>
          </a:blip>
          <a:stretch>
            <a:fillRect/>
          </a:stretch>
        </p:blipFill>
        <p:spPr>
          <a:xfrm>
            <a:off x="0" y="1904000"/>
            <a:ext cx="4464949" cy="2552700"/>
          </a:xfrm>
          <a:prstGeom prst="rect">
            <a:avLst/>
          </a:prstGeom>
          <a:noFill/>
          <a:ln>
            <a:noFill/>
          </a:ln>
        </p:spPr>
      </p:pic>
      <p:pic>
        <p:nvPicPr>
          <p:cNvPr id="219" name="Google Shape;219;p30"/>
          <p:cNvPicPr preferRelativeResize="0"/>
          <p:nvPr/>
        </p:nvPicPr>
        <p:blipFill>
          <a:blip r:embed="rId4">
            <a:alphaModFix/>
          </a:blip>
          <a:stretch>
            <a:fillRect/>
          </a:stretch>
        </p:blipFill>
        <p:spPr>
          <a:xfrm>
            <a:off x="4464950" y="1864638"/>
            <a:ext cx="4357724" cy="251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idx="1" type="body"/>
          </p:nvPr>
        </p:nvSpPr>
        <p:spPr>
          <a:xfrm>
            <a:off x="602050" y="1430175"/>
            <a:ext cx="8347200" cy="1052100"/>
          </a:xfrm>
          <a:prstGeom prst="rect">
            <a:avLst/>
          </a:prstGeom>
          <a:noFill/>
          <a:ln>
            <a:noFill/>
          </a:ln>
        </p:spPr>
        <p:txBody>
          <a:bodyPr anchorCtr="0" anchor="t" bIns="34275" lIns="68575" spcFirstLastPara="1" rIns="68575" wrap="square" tIns="34275">
            <a:noAutofit/>
          </a:bodyPr>
          <a:lstStyle/>
          <a:p>
            <a:pPr indent="-315595" lvl="0" marL="457200" marR="0" rtl="0" algn="l">
              <a:lnSpc>
                <a:spcPct val="110000"/>
              </a:lnSpc>
              <a:spcBef>
                <a:spcPts val="0"/>
              </a:spcBef>
              <a:spcAft>
                <a:spcPts val="0"/>
              </a:spcAft>
              <a:buSzPts val="1370"/>
              <a:buChar char="●"/>
            </a:pPr>
            <a:r>
              <a:rPr lang="en" sz="1370"/>
              <a:t>The Model is overfitting to over training data using </a:t>
            </a:r>
            <a:r>
              <a:rPr lang="en" sz="1370"/>
              <a:t>Decision Tree or Random Forest </a:t>
            </a:r>
            <a:r>
              <a:rPr lang="en" sz="1370"/>
              <a:t>algorithms.</a:t>
            </a:r>
            <a:endParaRPr sz="1370"/>
          </a:p>
          <a:p>
            <a:pPr indent="-315595" lvl="0" marL="457200" rtl="0" algn="l">
              <a:lnSpc>
                <a:spcPct val="110000"/>
              </a:lnSpc>
              <a:spcBef>
                <a:spcPts val="0"/>
              </a:spcBef>
              <a:spcAft>
                <a:spcPts val="0"/>
              </a:spcAft>
              <a:buSzPts val="1370"/>
              <a:buChar char="●"/>
            </a:pPr>
            <a:r>
              <a:rPr lang="en" sz="1370"/>
              <a:t>We then tuned the hyper parameters of our models, which avoided overfitting but compromised on the test accuracy.</a:t>
            </a:r>
            <a:endParaRPr sz="1370"/>
          </a:p>
          <a:p>
            <a:pPr indent="0" lvl="0" marL="457200" rtl="0" algn="l">
              <a:lnSpc>
                <a:spcPct val="110000"/>
              </a:lnSpc>
              <a:spcBef>
                <a:spcPts val="0"/>
              </a:spcBef>
              <a:spcAft>
                <a:spcPts val="0"/>
              </a:spcAft>
              <a:buNone/>
            </a:pPr>
            <a:r>
              <a:t/>
            </a:r>
            <a:endParaRPr sz="1370"/>
          </a:p>
        </p:txBody>
      </p:sp>
      <p:sp>
        <p:nvSpPr>
          <p:cNvPr id="225" name="Google Shape;225;p31"/>
          <p:cNvSpPr txBox="1"/>
          <p:nvPr/>
        </p:nvSpPr>
        <p:spPr>
          <a:xfrm>
            <a:off x="3144425" y="489350"/>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Conclusion</a:t>
            </a:r>
            <a:endParaRPr/>
          </a:p>
        </p:txBody>
      </p:sp>
      <p:pic>
        <p:nvPicPr>
          <p:cNvPr id="226" name="Google Shape;226;p31"/>
          <p:cNvPicPr preferRelativeResize="0"/>
          <p:nvPr/>
        </p:nvPicPr>
        <p:blipFill>
          <a:blip r:embed="rId3">
            <a:alphaModFix/>
          </a:blip>
          <a:stretch>
            <a:fillRect/>
          </a:stretch>
        </p:blipFill>
        <p:spPr>
          <a:xfrm>
            <a:off x="4572000" y="2482275"/>
            <a:ext cx="4385675" cy="2126400"/>
          </a:xfrm>
          <a:prstGeom prst="rect">
            <a:avLst/>
          </a:prstGeom>
          <a:noFill/>
          <a:ln>
            <a:noFill/>
          </a:ln>
        </p:spPr>
      </p:pic>
      <p:sp>
        <p:nvSpPr>
          <p:cNvPr id="227" name="Google Shape;227;p31"/>
          <p:cNvSpPr txBox="1"/>
          <p:nvPr>
            <p:ph idx="1" type="body"/>
          </p:nvPr>
        </p:nvSpPr>
        <p:spPr>
          <a:xfrm>
            <a:off x="602050" y="2156850"/>
            <a:ext cx="4145100" cy="2126400"/>
          </a:xfrm>
          <a:prstGeom prst="rect">
            <a:avLst/>
          </a:prstGeom>
          <a:noFill/>
          <a:ln>
            <a:noFill/>
          </a:ln>
        </p:spPr>
        <p:txBody>
          <a:bodyPr anchorCtr="0" anchor="t" bIns="34275" lIns="68575" spcFirstLastPara="1" rIns="68575" wrap="square" tIns="34275">
            <a:noAutofit/>
          </a:bodyPr>
          <a:lstStyle/>
          <a:p>
            <a:pPr indent="-315595" lvl="0" marL="457200" rtl="0" algn="l">
              <a:lnSpc>
                <a:spcPct val="110000"/>
              </a:lnSpc>
              <a:spcBef>
                <a:spcPts val="0"/>
              </a:spcBef>
              <a:spcAft>
                <a:spcPts val="0"/>
              </a:spcAft>
              <a:buSzPts val="1370"/>
              <a:buChar char="●"/>
            </a:pPr>
            <a:r>
              <a:rPr lang="en" sz="1370"/>
              <a:t>Using OVO and OVR approach seems to produce similar results as tune random forest.</a:t>
            </a:r>
            <a:endParaRPr sz="1370"/>
          </a:p>
          <a:p>
            <a:pPr indent="-315595" lvl="0" marL="457200" marR="0" rtl="0" algn="l">
              <a:lnSpc>
                <a:spcPct val="110000"/>
              </a:lnSpc>
              <a:spcBef>
                <a:spcPts val="0"/>
              </a:spcBef>
              <a:spcAft>
                <a:spcPts val="0"/>
              </a:spcAft>
              <a:buSzPts val="1370"/>
              <a:buChar char="●"/>
            </a:pPr>
            <a:r>
              <a:rPr lang="en" sz="1370"/>
              <a:t>Hence we used XGBoost as our final model, as it doesn’t overfit to our training data and also performs better in testing.</a:t>
            </a:r>
            <a:endParaRPr sz="1370"/>
          </a:p>
          <a:p>
            <a:pPr indent="0" lvl="0" marL="457200" marR="0" rtl="0" algn="l">
              <a:lnSpc>
                <a:spcPct val="110000"/>
              </a:lnSpc>
              <a:spcBef>
                <a:spcPts val="0"/>
              </a:spcBef>
              <a:spcAft>
                <a:spcPts val="0"/>
              </a:spcAft>
              <a:buNone/>
            </a:pPr>
            <a:r>
              <a:t/>
            </a:r>
            <a:endParaRPr sz="137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3413300" y="536025"/>
            <a:ext cx="4407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Introduction</a:t>
            </a:r>
            <a:endParaRPr b="1" sz="1700">
              <a:solidFill>
                <a:srgbClr val="101214"/>
              </a:solidFill>
              <a:highlight>
                <a:srgbClr val="FFFFFF"/>
              </a:highlight>
            </a:endParaRPr>
          </a:p>
          <a:p>
            <a:pPr indent="0" lvl="0" marL="0" rtl="0" algn="l">
              <a:spcBef>
                <a:spcPts val="0"/>
              </a:spcBef>
              <a:spcAft>
                <a:spcPts val="0"/>
              </a:spcAft>
              <a:buNone/>
            </a:pPr>
            <a:r>
              <a:t/>
            </a:r>
            <a:endParaRPr/>
          </a:p>
        </p:txBody>
      </p:sp>
      <p:sp>
        <p:nvSpPr>
          <p:cNvPr id="73" name="Google Shape;73;p15"/>
          <p:cNvSpPr txBox="1"/>
          <p:nvPr/>
        </p:nvSpPr>
        <p:spPr>
          <a:xfrm>
            <a:off x="270725" y="1228725"/>
            <a:ext cx="49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Human activity recognition (HAR) is a challenging time series multi-classification task.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 name="Google Shape;74;p15"/>
          <p:cNvSpPr txBox="1"/>
          <p:nvPr/>
        </p:nvSpPr>
        <p:spPr>
          <a:xfrm>
            <a:off x="176850" y="1905375"/>
            <a:ext cx="4789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Activity recognition is the problem of predicting day-to-day human activities based on sensor data.</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This dataset represents ambient data collected in homes with volunteer residents. </a:t>
            </a:r>
            <a:r>
              <a:rPr lang="en">
                <a:solidFill>
                  <a:schemeClr val="dk1"/>
                </a:solidFill>
              </a:rPr>
              <a:t>Data are collected continuously while residents perform their normal routines.</a:t>
            </a:r>
            <a:endParaRPr/>
          </a:p>
        </p:txBody>
      </p:sp>
      <p:pic>
        <p:nvPicPr>
          <p:cNvPr id="75" name="Google Shape;75;p15"/>
          <p:cNvPicPr preferRelativeResize="0"/>
          <p:nvPr/>
        </p:nvPicPr>
        <p:blipFill>
          <a:blip r:embed="rId3">
            <a:alphaModFix/>
          </a:blip>
          <a:stretch>
            <a:fillRect/>
          </a:stretch>
        </p:blipFill>
        <p:spPr>
          <a:xfrm>
            <a:off x="4816150" y="1905375"/>
            <a:ext cx="4327850" cy="190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3486150" y="525500"/>
            <a:ext cx="4407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Introduction</a:t>
            </a:r>
            <a:endParaRPr b="1" sz="1900">
              <a:solidFill>
                <a:srgbClr val="101214"/>
              </a:solidFill>
              <a:highlight>
                <a:srgbClr val="FFFFFF"/>
              </a:highlight>
            </a:endParaRPr>
          </a:p>
          <a:p>
            <a:pPr indent="0" lvl="0" marL="0" rtl="0" algn="l">
              <a:spcBef>
                <a:spcPts val="0"/>
              </a:spcBef>
              <a:spcAft>
                <a:spcPts val="0"/>
              </a:spcAft>
              <a:buNone/>
            </a:pPr>
            <a:r>
              <a:t/>
            </a:r>
            <a:endParaRPr/>
          </a:p>
        </p:txBody>
      </p:sp>
      <p:sp>
        <p:nvSpPr>
          <p:cNvPr id="81" name="Google Shape;81;p16"/>
          <p:cNvSpPr txBox="1"/>
          <p:nvPr/>
        </p:nvSpPr>
        <p:spPr>
          <a:xfrm>
            <a:off x="805725" y="955275"/>
            <a:ext cx="78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 Collection                Data Processing                   Model training                  Activity Inference</a:t>
            </a:r>
            <a:endParaRPr/>
          </a:p>
        </p:txBody>
      </p:sp>
      <p:cxnSp>
        <p:nvCxnSpPr>
          <p:cNvPr id="82" name="Google Shape;82;p16"/>
          <p:cNvCxnSpPr>
            <a:stCxn id="83" idx="2"/>
          </p:cNvCxnSpPr>
          <p:nvPr/>
        </p:nvCxnSpPr>
        <p:spPr>
          <a:xfrm>
            <a:off x="2317799" y="2839901"/>
            <a:ext cx="286200" cy="4500"/>
          </a:xfrm>
          <a:prstGeom prst="straightConnector1">
            <a:avLst/>
          </a:prstGeom>
          <a:noFill/>
          <a:ln cap="flat" cmpd="sng" w="9525">
            <a:solidFill>
              <a:schemeClr val="dk1"/>
            </a:solidFill>
            <a:prstDash val="solid"/>
            <a:round/>
            <a:headEnd len="med" w="med" type="none"/>
            <a:tailEnd len="med" w="med" type="triangle"/>
          </a:ln>
        </p:spPr>
      </p:cxnSp>
      <p:sp>
        <p:nvSpPr>
          <p:cNvPr id="84" name="Google Shape;84;p16"/>
          <p:cNvSpPr txBox="1"/>
          <p:nvPr/>
        </p:nvSpPr>
        <p:spPr>
          <a:xfrm>
            <a:off x="2604000" y="1788250"/>
            <a:ext cx="1874400" cy="2103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t>Numerical and Categorical features extracted and combined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EDA with Univariate and Bivariate and multivariate Analysis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Data Cleaning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Data Transformation for Modelling</a:t>
            </a:r>
            <a:endParaRPr sz="1100"/>
          </a:p>
        </p:txBody>
      </p:sp>
      <p:cxnSp>
        <p:nvCxnSpPr>
          <p:cNvPr id="85" name="Google Shape;85;p16"/>
          <p:cNvCxnSpPr/>
          <p:nvPr/>
        </p:nvCxnSpPr>
        <p:spPr>
          <a:xfrm>
            <a:off x="4478399" y="2839901"/>
            <a:ext cx="286200" cy="4500"/>
          </a:xfrm>
          <a:prstGeom prst="straightConnector1">
            <a:avLst/>
          </a:prstGeom>
          <a:noFill/>
          <a:ln cap="flat" cmpd="sng" w="9525">
            <a:solidFill>
              <a:schemeClr val="dk1"/>
            </a:solidFill>
            <a:prstDash val="solid"/>
            <a:round/>
            <a:headEnd len="med" w="med" type="none"/>
            <a:tailEnd len="med" w="med" type="triangle"/>
          </a:ln>
        </p:spPr>
      </p:cxnSp>
      <p:sp>
        <p:nvSpPr>
          <p:cNvPr id="86" name="Google Shape;86;p16"/>
          <p:cNvSpPr txBox="1"/>
          <p:nvPr/>
        </p:nvSpPr>
        <p:spPr>
          <a:xfrm>
            <a:off x="4764600" y="1986100"/>
            <a:ext cx="1874400" cy="1707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100"/>
              <a:t>Decision Tree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Random Forest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OnevsOneClassifier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OnevsRestClassifier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XGBoost</a:t>
            </a:r>
            <a:endParaRPr sz="1100"/>
          </a:p>
        </p:txBody>
      </p:sp>
      <p:cxnSp>
        <p:nvCxnSpPr>
          <p:cNvPr id="87" name="Google Shape;87;p16"/>
          <p:cNvCxnSpPr/>
          <p:nvPr/>
        </p:nvCxnSpPr>
        <p:spPr>
          <a:xfrm>
            <a:off x="6638999" y="2839901"/>
            <a:ext cx="286200" cy="4500"/>
          </a:xfrm>
          <a:prstGeom prst="straightConnector1">
            <a:avLst/>
          </a:prstGeom>
          <a:noFill/>
          <a:ln cap="flat" cmpd="sng" w="9525">
            <a:solidFill>
              <a:schemeClr val="dk1"/>
            </a:solidFill>
            <a:prstDash val="solid"/>
            <a:round/>
            <a:headEnd len="med" w="med" type="none"/>
            <a:tailEnd len="med" w="med" type="triangle"/>
          </a:ln>
        </p:spPr>
      </p:cxnSp>
      <p:sp>
        <p:nvSpPr>
          <p:cNvPr id="88" name="Google Shape;88;p16"/>
          <p:cNvSpPr txBox="1"/>
          <p:nvPr/>
        </p:nvSpPr>
        <p:spPr>
          <a:xfrm>
            <a:off x="6925200" y="1988350"/>
            <a:ext cx="1874400" cy="1707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100"/>
              <a:t>Sleeping</a:t>
            </a:r>
            <a:endParaRPr sz="1100"/>
          </a:p>
          <a:p>
            <a:pPr indent="0" lvl="0" marL="0" rtl="0" algn="l">
              <a:spcBef>
                <a:spcPts val="0"/>
              </a:spcBef>
              <a:spcAft>
                <a:spcPts val="0"/>
              </a:spcAft>
              <a:buNone/>
            </a:pPr>
            <a:r>
              <a:rPr lang="en" sz="1100"/>
              <a:t>Preparing</a:t>
            </a:r>
            <a:r>
              <a:rPr lang="en" sz="1100"/>
              <a:t> for Meal</a:t>
            </a:r>
            <a:endParaRPr sz="1100"/>
          </a:p>
          <a:p>
            <a:pPr indent="0" lvl="0" marL="0" rtl="0" algn="l">
              <a:spcBef>
                <a:spcPts val="0"/>
              </a:spcBef>
              <a:spcAft>
                <a:spcPts val="0"/>
              </a:spcAft>
              <a:buNone/>
            </a:pPr>
            <a:r>
              <a:rPr lang="en" sz="1100"/>
              <a:t>Eating</a:t>
            </a:r>
            <a:endParaRPr sz="1100"/>
          </a:p>
          <a:p>
            <a:pPr indent="0" lvl="0" marL="0" rtl="0" algn="l">
              <a:spcBef>
                <a:spcPts val="0"/>
              </a:spcBef>
              <a:spcAft>
                <a:spcPts val="0"/>
              </a:spcAft>
              <a:buClr>
                <a:schemeClr val="dk1"/>
              </a:buClr>
              <a:buSzPts val="1100"/>
              <a:buFont typeface="Arial"/>
              <a:buNone/>
            </a:pPr>
            <a:r>
              <a:rPr lang="en" sz="1100">
                <a:solidFill>
                  <a:schemeClr val="dk1"/>
                </a:solidFill>
              </a:rPr>
              <a:t>Getting Ready</a:t>
            </a:r>
            <a:endParaRPr sz="1100"/>
          </a:p>
          <a:p>
            <a:pPr indent="0" lvl="0" marL="0" rtl="0" algn="l">
              <a:spcBef>
                <a:spcPts val="0"/>
              </a:spcBef>
              <a:spcAft>
                <a:spcPts val="0"/>
              </a:spcAft>
              <a:buNone/>
            </a:pPr>
            <a:r>
              <a:rPr lang="en" sz="1100"/>
              <a:t>Entering/Leaving Home</a:t>
            </a:r>
            <a:endParaRPr sz="1100"/>
          </a:p>
          <a:p>
            <a:pPr indent="0" lvl="0" marL="0" rtl="0" algn="l">
              <a:spcBef>
                <a:spcPts val="0"/>
              </a:spcBef>
              <a:spcAft>
                <a:spcPts val="0"/>
              </a:spcAft>
              <a:buNone/>
            </a:pPr>
            <a:r>
              <a:rPr lang="en" sz="1100"/>
              <a:t>Entertaining Guests</a:t>
            </a:r>
            <a:endParaRPr sz="1100"/>
          </a:p>
          <a:p>
            <a:pPr indent="0" lvl="0" marL="0" rtl="0" algn="l">
              <a:spcBef>
                <a:spcPts val="0"/>
              </a:spcBef>
              <a:spcAft>
                <a:spcPts val="0"/>
              </a:spcAft>
              <a:buNone/>
            </a:pPr>
            <a:r>
              <a:rPr lang="en" sz="1100"/>
              <a:t>Watching TV</a:t>
            </a:r>
            <a:endParaRPr sz="1100"/>
          </a:p>
          <a:p>
            <a:pPr indent="0" lvl="0" marL="0" rtl="0" algn="l">
              <a:spcBef>
                <a:spcPts val="0"/>
              </a:spcBef>
              <a:spcAft>
                <a:spcPts val="0"/>
              </a:spcAft>
              <a:buNone/>
            </a:pPr>
            <a:r>
              <a:rPr lang="en" sz="1100"/>
              <a:t>Washroom</a:t>
            </a:r>
            <a:endParaRPr sz="1100"/>
          </a:p>
          <a:p>
            <a:pPr indent="0" lvl="0" marL="0" rtl="0" algn="l">
              <a:spcBef>
                <a:spcPts val="0"/>
              </a:spcBef>
              <a:spcAft>
                <a:spcPts val="0"/>
              </a:spcAft>
              <a:buNone/>
            </a:pPr>
            <a:r>
              <a:rPr lang="en" sz="1100"/>
              <a:t>Other Activity</a:t>
            </a:r>
            <a:endParaRPr sz="1100"/>
          </a:p>
        </p:txBody>
      </p:sp>
      <p:pic>
        <p:nvPicPr>
          <p:cNvPr id="89" name="Google Shape;89;p16"/>
          <p:cNvPicPr preferRelativeResize="0"/>
          <p:nvPr/>
        </p:nvPicPr>
        <p:blipFill>
          <a:blip r:embed="rId3">
            <a:alphaModFix/>
          </a:blip>
          <a:stretch>
            <a:fillRect/>
          </a:stretch>
        </p:blipFill>
        <p:spPr>
          <a:xfrm>
            <a:off x="392698" y="1218200"/>
            <a:ext cx="1925099" cy="34373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2765300" y="3748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Collection</a:t>
            </a:r>
            <a:endParaRPr/>
          </a:p>
        </p:txBody>
      </p:sp>
      <p:pic>
        <p:nvPicPr>
          <p:cNvPr id="95" name="Google Shape;95;p17"/>
          <p:cNvPicPr preferRelativeResize="0"/>
          <p:nvPr/>
        </p:nvPicPr>
        <p:blipFill>
          <a:blip r:embed="rId3">
            <a:alphaModFix/>
          </a:blip>
          <a:stretch>
            <a:fillRect/>
          </a:stretch>
        </p:blipFill>
        <p:spPr>
          <a:xfrm>
            <a:off x="925033" y="1171749"/>
            <a:ext cx="4840852" cy="3200426"/>
          </a:xfrm>
          <a:prstGeom prst="rect">
            <a:avLst/>
          </a:prstGeom>
          <a:noFill/>
          <a:ln>
            <a:noFill/>
          </a:ln>
        </p:spPr>
      </p:pic>
      <p:sp>
        <p:nvSpPr>
          <p:cNvPr id="96" name="Google Shape;96;p17"/>
          <p:cNvSpPr txBox="1"/>
          <p:nvPr/>
        </p:nvSpPr>
        <p:spPr>
          <a:xfrm>
            <a:off x="5851700" y="1602113"/>
            <a:ext cx="30975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Ambient PIR motion sensors, door/temperature sensors, and light switch sensors are placed throughout the home of the volunteer.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sensors are placed in locations throughout the home that are related to specific activities of daily living that we wish to capture.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5236475" y="796250"/>
            <a:ext cx="35769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data for numerical and categorical features are captured separately. </a:t>
            </a:r>
            <a:endParaRPr/>
          </a:p>
          <a:p>
            <a:pPr indent="-317500" lvl="0" marL="457200" rtl="0" algn="l">
              <a:spcBef>
                <a:spcPts val="0"/>
              </a:spcBef>
              <a:spcAft>
                <a:spcPts val="0"/>
              </a:spcAft>
              <a:buSzPts val="1400"/>
              <a:buChar char="●"/>
            </a:pPr>
            <a:r>
              <a:rPr lang="en"/>
              <a:t>To merge the data sets, we have to find the data points which were not captured in the other data set and exclude them from our analysis.</a:t>
            </a:r>
            <a:endParaRPr/>
          </a:p>
          <a:p>
            <a:pPr indent="-317500" lvl="0" marL="457200" rtl="0" algn="l">
              <a:spcBef>
                <a:spcPts val="0"/>
              </a:spcBef>
              <a:spcAft>
                <a:spcPts val="0"/>
              </a:spcAft>
              <a:buSzPts val="1400"/>
              <a:buChar char="●"/>
            </a:pPr>
            <a:r>
              <a:rPr lang="en"/>
              <a:t>Since de didn’t have any primary key to merge the data sets, we used the date-time columns to find the common data points in both the pool.</a:t>
            </a:r>
            <a:endParaRPr/>
          </a:p>
          <a:p>
            <a:pPr indent="-317500" lvl="0" marL="457200" rtl="0" algn="l">
              <a:spcBef>
                <a:spcPts val="0"/>
              </a:spcBef>
              <a:spcAft>
                <a:spcPts val="0"/>
              </a:spcAft>
              <a:buSzPts val="1400"/>
              <a:buChar char="●"/>
            </a:pPr>
            <a:r>
              <a:rPr lang="en"/>
              <a:t>It was challenging to do so since the Numerical dataset didn’t have the date column to identify the day and we had to use a logic to extract it using the categorical dataset.</a:t>
            </a:r>
            <a:endParaRPr/>
          </a:p>
        </p:txBody>
      </p:sp>
      <p:pic>
        <p:nvPicPr>
          <p:cNvPr id="102" name="Google Shape;102;p18"/>
          <p:cNvPicPr preferRelativeResize="0"/>
          <p:nvPr/>
        </p:nvPicPr>
        <p:blipFill>
          <a:blip r:embed="rId3">
            <a:alphaModFix/>
          </a:blip>
          <a:stretch>
            <a:fillRect/>
          </a:stretch>
        </p:blipFill>
        <p:spPr>
          <a:xfrm>
            <a:off x="173875" y="1211150"/>
            <a:ext cx="4874450" cy="3351765"/>
          </a:xfrm>
          <a:prstGeom prst="rect">
            <a:avLst/>
          </a:prstGeom>
          <a:noFill/>
          <a:ln>
            <a:noFill/>
          </a:ln>
        </p:spPr>
      </p:pic>
      <p:sp>
        <p:nvSpPr>
          <p:cNvPr id="103" name="Google Shape;103;p18"/>
          <p:cNvSpPr txBox="1"/>
          <p:nvPr/>
        </p:nvSpPr>
        <p:spPr>
          <a:xfrm>
            <a:off x="2793900" y="367750"/>
            <a:ext cx="256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Compilation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nvSpPr>
        <p:spPr>
          <a:xfrm>
            <a:off x="2936975" y="1459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Univariate Analysis</a:t>
            </a:r>
            <a:endParaRPr/>
          </a:p>
        </p:txBody>
      </p:sp>
      <p:sp>
        <p:nvSpPr>
          <p:cNvPr id="109" name="Google Shape;109;p19"/>
          <p:cNvSpPr txBox="1"/>
          <p:nvPr/>
        </p:nvSpPr>
        <p:spPr>
          <a:xfrm>
            <a:off x="2396500" y="522600"/>
            <a:ext cx="61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12 </a:t>
            </a:r>
            <a:r>
              <a:rPr lang="en"/>
              <a:t>Categorical</a:t>
            </a:r>
            <a:r>
              <a:rPr lang="en"/>
              <a:t> features</a:t>
            </a:r>
            <a:endParaRPr/>
          </a:p>
        </p:txBody>
      </p:sp>
      <p:pic>
        <p:nvPicPr>
          <p:cNvPr id="110" name="Google Shape;110;p19"/>
          <p:cNvPicPr preferRelativeResize="0"/>
          <p:nvPr/>
        </p:nvPicPr>
        <p:blipFill>
          <a:blip r:embed="rId3">
            <a:alphaModFix/>
          </a:blip>
          <a:stretch>
            <a:fillRect/>
          </a:stretch>
        </p:blipFill>
        <p:spPr>
          <a:xfrm>
            <a:off x="52250" y="1138200"/>
            <a:ext cx="8795274" cy="3611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2936975" y="145975"/>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Univariate Analysis</a:t>
            </a:r>
            <a:endParaRPr/>
          </a:p>
        </p:txBody>
      </p:sp>
      <p:pic>
        <p:nvPicPr>
          <p:cNvPr id="116" name="Google Shape;116;p20"/>
          <p:cNvPicPr preferRelativeResize="0"/>
          <p:nvPr/>
        </p:nvPicPr>
        <p:blipFill>
          <a:blip r:embed="rId3">
            <a:alphaModFix/>
          </a:blip>
          <a:stretch>
            <a:fillRect/>
          </a:stretch>
        </p:blipFill>
        <p:spPr>
          <a:xfrm>
            <a:off x="229336" y="1158900"/>
            <a:ext cx="4694561" cy="3408725"/>
          </a:xfrm>
          <a:prstGeom prst="rect">
            <a:avLst/>
          </a:prstGeom>
          <a:noFill/>
          <a:ln>
            <a:noFill/>
          </a:ln>
        </p:spPr>
      </p:pic>
      <p:pic>
        <p:nvPicPr>
          <p:cNvPr id="117" name="Google Shape;117;p20"/>
          <p:cNvPicPr preferRelativeResize="0"/>
          <p:nvPr/>
        </p:nvPicPr>
        <p:blipFill>
          <a:blip r:embed="rId4">
            <a:alphaModFix/>
          </a:blip>
          <a:stretch>
            <a:fillRect/>
          </a:stretch>
        </p:blipFill>
        <p:spPr>
          <a:xfrm>
            <a:off x="4923900" y="1158900"/>
            <a:ext cx="4220100" cy="3347924"/>
          </a:xfrm>
          <a:prstGeom prst="rect">
            <a:avLst/>
          </a:prstGeom>
          <a:noFill/>
          <a:ln>
            <a:noFill/>
          </a:ln>
        </p:spPr>
      </p:pic>
      <p:sp>
        <p:nvSpPr>
          <p:cNvPr id="118" name="Google Shape;118;p20"/>
          <p:cNvSpPr txBox="1"/>
          <p:nvPr/>
        </p:nvSpPr>
        <p:spPr>
          <a:xfrm>
            <a:off x="2317825" y="690838"/>
            <a:ext cx="66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Percentile Distribution of 28 Numerical features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idx="1" type="body"/>
          </p:nvPr>
        </p:nvSpPr>
        <p:spPr>
          <a:xfrm>
            <a:off x="337350" y="1272800"/>
            <a:ext cx="8669100" cy="32841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Clr>
                <a:schemeClr val="dk1"/>
              </a:buClr>
              <a:buSzPts val="770"/>
              <a:buFont typeface="Arial"/>
              <a:buNone/>
            </a:pPr>
            <a:r>
              <a:rPr b="1" lang="en" sz="1370"/>
              <a:t>Outlier Treatment:</a:t>
            </a:r>
            <a:r>
              <a:rPr lang="en" sz="1370"/>
              <a:t> </a:t>
            </a:r>
            <a:r>
              <a:rPr lang="en" sz="1400"/>
              <a:t>Variables “</a:t>
            </a:r>
            <a:r>
              <a:rPr lang="en" sz="1400"/>
              <a:t>Activity change” and “Area transition” limited to their 97.5% percentile value</a:t>
            </a:r>
            <a:endParaRPr sz="1370"/>
          </a:p>
          <a:p>
            <a:pPr indent="0" lvl="0" marL="0" rtl="0" algn="l">
              <a:lnSpc>
                <a:spcPct val="110000"/>
              </a:lnSpc>
              <a:spcBef>
                <a:spcPts val="0"/>
              </a:spcBef>
              <a:spcAft>
                <a:spcPts val="0"/>
              </a:spcAft>
              <a:buClr>
                <a:schemeClr val="dk1"/>
              </a:buClr>
              <a:buSzPts val="770"/>
              <a:buFont typeface="Arial"/>
              <a:buNone/>
            </a:pPr>
            <a:r>
              <a:rPr b="1" lang="en" sz="1370"/>
              <a:t>Grouping of Sensor messages:</a:t>
            </a:r>
            <a:r>
              <a:rPr lang="en" sz="1370"/>
              <a:t> </a:t>
            </a:r>
            <a:endParaRPr sz="1370"/>
          </a:p>
          <a:p>
            <a:pPr indent="0" lvl="0" marL="0" rtl="0" algn="l">
              <a:lnSpc>
                <a:spcPct val="110000"/>
              </a:lnSpc>
              <a:spcBef>
                <a:spcPts val="0"/>
              </a:spcBef>
              <a:spcAft>
                <a:spcPts val="0"/>
              </a:spcAft>
              <a:buClr>
                <a:schemeClr val="dk1"/>
              </a:buClr>
              <a:buSzPts val="770"/>
              <a:buFont typeface="Arial"/>
              <a:buNone/>
            </a:pPr>
            <a:r>
              <a:rPr lang="en" sz="1370"/>
              <a:t>Grouped output messages from light sensor into 10 clusters based on their distribution</a:t>
            </a:r>
            <a:endParaRPr sz="1370"/>
          </a:p>
          <a:p>
            <a:pPr indent="0" lvl="0" marL="0" rtl="0" algn="l">
              <a:lnSpc>
                <a:spcPct val="110000"/>
              </a:lnSpc>
              <a:spcBef>
                <a:spcPts val="0"/>
              </a:spcBef>
              <a:spcAft>
                <a:spcPts val="0"/>
              </a:spcAft>
              <a:buClr>
                <a:schemeClr val="dk1"/>
              </a:buClr>
              <a:buSzPts val="770"/>
              <a:buFont typeface="Arial"/>
              <a:buNone/>
            </a:pPr>
            <a:r>
              <a:rPr lang="en" sz="1370"/>
              <a:t>Grouped output messages from temperature sensor into 3 clusters based on their distribution (Hot, Medium, Cold)</a:t>
            </a:r>
            <a:endParaRPr sz="1370"/>
          </a:p>
          <a:p>
            <a:pPr indent="0" lvl="0" marL="0" rtl="0" algn="l">
              <a:lnSpc>
                <a:spcPct val="110000"/>
              </a:lnSpc>
              <a:spcBef>
                <a:spcPts val="0"/>
              </a:spcBef>
              <a:spcAft>
                <a:spcPts val="0"/>
              </a:spcAft>
              <a:buClr>
                <a:schemeClr val="dk1"/>
              </a:buClr>
              <a:buSzPts val="770"/>
              <a:buFont typeface="Arial"/>
              <a:buNone/>
            </a:pPr>
            <a:r>
              <a:rPr b="1" lang="en" sz="1370"/>
              <a:t>Grouping of Target Variable:</a:t>
            </a:r>
            <a:endParaRPr b="1" sz="1370"/>
          </a:p>
          <a:p>
            <a:pPr indent="0" lvl="0" marL="0" rtl="0" algn="l">
              <a:lnSpc>
                <a:spcPct val="110000"/>
              </a:lnSpc>
              <a:spcBef>
                <a:spcPts val="0"/>
              </a:spcBef>
              <a:spcAft>
                <a:spcPts val="0"/>
              </a:spcAft>
              <a:buClr>
                <a:schemeClr val="dk1"/>
              </a:buClr>
              <a:buSzPts val="770"/>
              <a:buFont typeface="Arial"/>
              <a:buNone/>
            </a:pPr>
            <a:r>
              <a:rPr lang="en" sz="1370"/>
              <a:t>Some of the target variables were grouped in order to reduce the target dimension, for e.g., Eat_lunch, Eat_dinner, Eat_breakfast were combined to one target variable “Eat”.</a:t>
            </a:r>
            <a:endParaRPr sz="1370"/>
          </a:p>
          <a:p>
            <a:pPr indent="0" lvl="0" marL="0" marR="0" rtl="0" algn="l">
              <a:lnSpc>
                <a:spcPct val="110000"/>
              </a:lnSpc>
              <a:spcBef>
                <a:spcPts val="0"/>
              </a:spcBef>
              <a:spcAft>
                <a:spcPts val="0"/>
              </a:spcAft>
              <a:buClr>
                <a:schemeClr val="dk1"/>
              </a:buClr>
              <a:buSzPts val="770"/>
              <a:buFont typeface="Arial"/>
              <a:buNone/>
            </a:pPr>
            <a:r>
              <a:rPr b="1" lang="en" sz="1370"/>
              <a:t>Scaling and Encoding</a:t>
            </a:r>
            <a:r>
              <a:rPr b="1" lang="en" sz="1370"/>
              <a:t>:</a:t>
            </a:r>
            <a:endParaRPr b="1" sz="1370"/>
          </a:p>
          <a:p>
            <a:pPr indent="0" lvl="0" marL="0" marR="0" rtl="0" algn="l">
              <a:lnSpc>
                <a:spcPct val="110000"/>
              </a:lnSpc>
              <a:spcBef>
                <a:spcPts val="0"/>
              </a:spcBef>
              <a:spcAft>
                <a:spcPts val="0"/>
              </a:spcAft>
              <a:buClr>
                <a:schemeClr val="dk1"/>
              </a:buClr>
              <a:buSzPts val="770"/>
              <a:buFont typeface="Arial"/>
              <a:buNone/>
            </a:pPr>
            <a:r>
              <a:rPr lang="en" sz="1370"/>
              <a:t>Used MinMaxScaler for</a:t>
            </a:r>
            <a:r>
              <a:rPr b="1" lang="en" sz="1370"/>
              <a:t> </a:t>
            </a:r>
            <a:r>
              <a:rPr lang="en" sz="1370"/>
              <a:t>Numerical Variables</a:t>
            </a:r>
            <a:endParaRPr sz="1370"/>
          </a:p>
          <a:p>
            <a:pPr indent="0" lvl="0" marL="0" marR="0" rtl="0" algn="l">
              <a:lnSpc>
                <a:spcPct val="110000"/>
              </a:lnSpc>
              <a:spcBef>
                <a:spcPts val="0"/>
              </a:spcBef>
              <a:spcAft>
                <a:spcPts val="0"/>
              </a:spcAft>
              <a:buClr>
                <a:schemeClr val="dk1"/>
              </a:buClr>
              <a:buSzPts val="770"/>
              <a:buFont typeface="Arial"/>
              <a:buNone/>
            </a:pPr>
            <a:r>
              <a:rPr lang="en" sz="1370"/>
              <a:t>Used Label Encoder for Categorical Variables</a:t>
            </a:r>
            <a:endParaRPr sz="1370"/>
          </a:p>
          <a:p>
            <a:pPr indent="0" lvl="0" marL="0" marR="0" rtl="0" algn="l">
              <a:lnSpc>
                <a:spcPct val="110000"/>
              </a:lnSpc>
              <a:spcBef>
                <a:spcPts val="0"/>
              </a:spcBef>
              <a:spcAft>
                <a:spcPts val="0"/>
              </a:spcAft>
              <a:buClr>
                <a:schemeClr val="dk1"/>
              </a:buClr>
              <a:buSzPts val="770"/>
              <a:buFont typeface="Arial"/>
              <a:buNone/>
            </a:pPr>
            <a:r>
              <a:rPr b="1" lang="en" sz="1370"/>
              <a:t>Train Test Split:</a:t>
            </a:r>
            <a:endParaRPr b="1" sz="1370"/>
          </a:p>
          <a:p>
            <a:pPr indent="0" lvl="0" marL="0" marR="0" rtl="0" algn="l">
              <a:lnSpc>
                <a:spcPct val="110000"/>
              </a:lnSpc>
              <a:spcBef>
                <a:spcPts val="0"/>
              </a:spcBef>
              <a:spcAft>
                <a:spcPts val="0"/>
              </a:spcAft>
              <a:buClr>
                <a:schemeClr val="dk1"/>
              </a:buClr>
              <a:buSzPts val="770"/>
              <a:buFont typeface="Arial"/>
              <a:buNone/>
            </a:pPr>
            <a:r>
              <a:rPr lang="en" sz="1370"/>
              <a:t>Used data from each of the 30 homes and split the data into train and test using stratified sampling to maintain the target proportion.</a:t>
            </a:r>
            <a:endParaRPr sz="1370"/>
          </a:p>
        </p:txBody>
      </p:sp>
      <p:sp>
        <p:nvSpPr>
          <p:cNvPr id="124" name="Google Shape;124;p21"/>
          <p:cNvSpPr txBox="1"/>
          <p:nvPr/>
        </p:nvSpPr>
        <p:spPr>
          <a:xfrm>
            <a:off x="3144425" y="489350"/>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Data Cleaning and </a:t>
            </a:r>
            <a:r>
              <a:rPr b="1" lang="en" sz="1900">
                <a:solidFill>
                  <a:srgbClr val="101214"/>
                </a:solidFill>
              </a:rPr>
              <a:t>Preprocessing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nvSpPr>
        <p:spPr>
          <a:xfrm>
            <a:off x="3158725" y="190800"/>
            <a:ext cx="414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101214"/>
                </a:solidFill>
              </a:rPr>
              <a:t>EDA - Bivariate Analysis</a:t>
            </a:r>
            <a:endParaRPr/>
          </a:p>
        </p:txBody>
      </p:sp>
      <p:sp>
        <p:nvSpPr>
          <p:cNvPr id="130" name="Google Shape;130;p22"/>
          <p:cNvSpPr txBox="1"/>
          <p:nvPr/>
        </p:nvSpPr>
        <p:spPr>
          <a:xfrm>
            <a:off x="3327275" y="725025"/>
            <a:ext cx="2403600" cy="3957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Clr>
                <a:schemeClr val="dk1"/>
              </a:buClr>
              <a:buSzPts val="770"/>
              <a:buFont typeface="Arial"/>
              <a:buNone/>
            </a:pPr>
            <a:r>
              <a:rPr lang="en" sz="1370">
                <a:solidFill>
                  <a:schemeClr val="dk1"/>
                </a:solidFill>
              </a:rPr>
              <a:t>Correlation Heatmap</a:t>
            </a:r>
            <a:endParaRPr/>
          </a:p>
        </p:txBody>
      </p:sp>
      <p:pic>
        <p:nvPicPr>
          <p:cNvPr id="131" name="Google Shape;131;p22"/>
          <p:cNvPicPr preferRelativeResize="0"/>
          <p:nvPr/>
        </p:nvPicPr>
        <p:blipFill>
          <a:blip r:embed="rId3">
            <a:alphaModFix/>
          </a:blip>
          <a:stretch>
            <a:fillRect/>
          </a:stretch>
        </p:blipFill>
        <p:spPr>
          <a:xfrm>
            <a:off x="751125" y="1054375"/>
            <a:ext cx="8133750" cy="2976888"/>
          </a:xfrm>
          <a:prstGeom prst="rect">
            <a:avLst/>
          </a:prstGeom>
          <a:noFill/>
          <a:ln>
            <a:noFill/>
          </a:ln>
        </p:spPr>
      </p:pic>
      <p:sp>
        <p:nvSpPr>
          <p:cNvPr id="132" name="Google Shape;132;p22"/>
          <p:cNvSpPr txBox="1"/>
          <p:nvPr/>
        </p:nvSpPr>
        <p:spPr>
          <a:xfrm>
            <a:off x="1173200" y="4027525"/>
            <a:ext cx="74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can see that sensor counts of specific locations are co-related to its respective activity.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